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5"/>
  </p:notesMasterIdLst>
  <p:sldIdLst>
    <p:sldId id="262" r:id="rId2"/>
    <p:sldId id="256" r:id="rId3"/>
    <p:sldId id="263" r:id="rId4"/>
  </p:sldIdLst>
  <p:sldSz cx="7199313" cy="7199313"/>
  <p:notesSz cx="6858000" cy="9144000"/>
  <p:embeddedFontLst>
    <p:embeddedFont>
      <p:font typeface="Calibri" pitchFamily="34" charset="0"/>
      <p:regular r:id="rId6"/>
      <p:bold r:id="rId7"/>
      <p:italic r:id="rId8"/>
      <p:boldItalic r:id="rId9"/>
    </p:embeddedFont>
    <p:embeddedFont>
      <p:font typeface="Calibri Light" pitchFamily="34" charset="0"/>
      <p:regular r:id="rId10"/>
      <p:italic r:id="rId11"/>
    </p:embeddedFont>
    <p:embeddedFont>
      <p:font typeface="Montserrat Medium" charset="-52"/>
      <p:regular r:id="rId12"/>
      <p: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00DE"/>
    <a:srgbClr val="0064DF"/>
    <a:srgbClr val="DEBD01"/>
    <a:srgbClr val="DDBD00"/>
    <a:srgbClr val="E2B233"/>
    <a:srgbClr val="E2B234"/>
    <a:srgbClr val="FA3C4D"/>
    <a:srgbClr val="14AF76"/>
    <a:srgbClr val="58C8E3"/>
    <a:srgbClr val="F2E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4671" autoAdjust="0"/>
  </p:normalViewPr>
  <p:slideViewPr>
    <p:cSldViewPr snapToGrid="0" snapToObjects="1">
      <p:cViewPr>
        <p:scale>
          <a:sx n="70" d="100"/>
          <a:sy n="70" d="100"/>
        </p:scale>
        <p:origin x="-1728" y="-72"/>
      </p:cViewPr>
      <p:guideLst>
        <p:guide orient="horz" pos="2267"/>
        <p:guide pos="22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6B420-C060-6C46-ABE1-CA40C4845543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8405A-3B4C-B644-8731-61000CA7D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438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8405A-3B4C-B644-8731-61000CA7D65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450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8405A-3B4C-B644-8731-61000CA7D65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96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8405A-3B4C-B644-8731-61000CA7D65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87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178222"/>
            <a:ext cx="6119416" cy="2506427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3781306"/>
            <a:ext cx="5399485" cy="1738167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78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76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383297"/>
            <a:ext cx="1552352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383297"/>
            <a:ext cx="4567064" cy="610108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41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97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794831"/>
            <a:ext cx="6209407" cy="2994714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4817876"/>
            <a:ext cx="6209407" cy="15748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41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916484"/>
            <a:ext cx="3059708" cy="45678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916484"/>
            <a:ext cx="3059708" cy="45678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383299"/>
            <a:ext cx="620940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764832"/>
            <a:ext cx="3045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2629749"/>
            <a:ext cx="3045646" cy="3867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764832"/>
            <a:ext cx="3060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2629749"/>
            <a:ext cx="3060646" cy="3867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49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50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30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036570"/>
            <a:ext cx="3644652" cy="5116178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33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036570"/>
            <a:ext cx="3644652" cy="5116178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61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916484"/>
            <a:ext cx="620940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A542A-1DEA-964F-BBC9-4531DBAB3ACB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8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5.png"/><Relationship Id="rId3" Type="http://schemas.openxmlformats.org/officeDocument/2006/relationships/hyperlink" Target="https://mail.adm.tver.ru/rainloop/" TargetMode="External"/><Relationship Id="rId7" Type="http://schemas.openxmlformats.org/officeDocument/2006/relationships/image" Target="../media/image2.png"/><Relationship Id="rId12" Type="http://schemas.openxmlformats.org/officeDocument/2006/relationships/image" Target="../media/image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openxmlformats.org/officeDocument/2006/relationships/image" Target="../media/image6.svg"/><Relationship Id="rId4" Type="http://schemas.openxmlformats.org/officeDocument/2006/relationships/hyperlink" Target="http://www.ds151tver.ru/" TargetMode="Externa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08888BB2-2D48-41A9-BD52-ED0599541916}"/>
              </a:ext>
            </a:extLst>
          </p:cNvPr>
          <p:cNvSpPr/>
          <p:nvPr/>
        </p:nvSpPr>
        <p:spPr>
          <a:xfrm>
            <a:off x="8544" y="6981"/>
            <a:ext cx="7197799" cy="71775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597D630-6FA8-2D93-5DAC-5BE89D538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953000" y="5914786"/>
            <a:ext cx="2237769" cy="1301779"/>
          </a:xfrm>
          <a:prstGeom prst="rect">
            <a:avLst/>
          </a:prstGeom>
        </p:spPr>
      </p:pic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xmlns="" id="{2DD280F7-9F9B-4A44-9F49-AF50893F7394}"/>
              </a:ext>
            </a:extLst>
          </p:cNvPr>
          <p:cNvSpPr/>
          <p:nvPr/>
        </p:nvSpPr>
        <p:spPr>
          <a:xfrm>
            <a:off x="2931562" y="0"/>
            <a:ext cx="4196628" cy="629556"/>
          </a:xfrm>
          <a:custGeom>
            <a:avLst/>
            <a:gdLst>
              <a:gd name="connsiteX0" fmla="*/ 0 w 4196628"/>
              <a:gd name="connsiteY0" fmla="*/ 0 h 629556"/>
              <a:gd name="connsiteX1" fmla="*/ 4196628 w 4196628"/>
              <a:gd name="connsiteY1" fmla="*/ 0 h 629556"/>
              <a:gd name="connsiteX2" fmla="*/ 4125685 w 4196628"/>
              <a:gd name="connsiteY2" fmla="*/ 49734 h 629556"/>
              <a:gd name="connsiteX3" fmla="*/ 2100899 w 4196628"/>
              <a:gd name="connsiteY3" fmla="*/ 629556 h 629556"/>
              <a:gd name="connsiteX4" fmla="*/ 4489 w 4196628"/>
              <a:gd name="connsiteY4" fmla="*/ 3186 h 62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6628" h="629556">
                <a:moveTo>
                  <a:pt x="0" y="0"/>
                </a:moveTo>
                <a:lnTo>
                  <a:pt x="4196628" y="0"/>
                </a:lnTo>
                <a:lnTo>
                  <a:pt x="4125685" y="49734"/>
                </a:lnTo>
                <a:cubicBezTo>
                  <a:pt x="3547698" y="415804"/>
                  <a:pt x="2850925" y="629556"/>
                  <a:pt x="2100899" y="629556"/>
                </a:cubicBezTo>
                <a:cubicBezTo>
                  <a:pt x="1319622" y="629556"/>
                  <a:pt x="596129" y="397620"/>
                  <a:pt x="4489" y="3186"/>
                </a:cubicBezTo>
                <a:close/>
              </a:path>
            </a:pathLst>
          </a:custGeom>
          <a:solidFill>
            <a:srgbClr val="5E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лилиния: фигура 37">
            <a:extLst>
              <a:ext uri="{FF2B5EF4-FFF2-40B4-BE49-F238E27FC236}">
                <a16:creationId xmlns:a16="http://schemas.microsoft.com/office/drawing/2014/main" xmlns="" id="{81ABB127-9F29-415D-8A7F-19E22EF4330D}"/>
              </a:ext>
            </a:extLst>
          </p:cNvPr>
          <p:cNvSpPr/>
          <p:nvPr/>
        </p:nvSpPr>
        <p:spPr>
          <a:xfrm>
            <a:off x="3358858" y="0"/>
            <a:ext cx="3473678" cy="417606"/>
          </a:xfrm>
          <a:custGeom>
            <a:avLst/>
            <a:gdLst>
              <a:gd name="connsiteX0" fmla="*/ 0 w 3473678"/>
              <a:gd name="connsiteY0" fmla="*/ 0 h 417606"/>
              <a:gd name="connsiteX1" fmla="*/ 3473678 w 3473678"/>
              <a:gd name="connsiteY1" fmla="*/ 0 h 417606"/>
              <a:gd name="connsiteX2" fmla="*/ 3306230 w 3473678"/>
              <a:gd name="connsiteY2" fmla="*/ 82817 h 417606"/>
              <a:gd name="connsiteX3" fmla="*/ 1736182 w 3473678"/>
              <a:gd name="connsiteY3" fmla="*/ 417606 h 417606"/>
              <a:gd name="connsiteX4" fmla="*/ 107067 w 3473678"/>
              <a:gd name="connsiteY4" fmla="*/ 55508 h 41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3678" h="417606">
                <a:moveTo>
                  <a:pt x="0" y="0"/>
                </a:moveTo>
                <a:lnTo>
                  <a:pt x="3473678" y="0"/>
                </a:lnTo>
                <a:lnTo>
                  <a:pt x="3306230" y="82817"/>
                </a:lnTo>
                <a:cubicBezTo>
                  <a:pt x="2831266" y="297371"/>
                  <a:pt x="2298702" y="417606"/>
                  <a:pt x="1736182" y="417606"/>
                </a:cubicBezTo>
                <a:cubicBezTo>
                  <a:pt x="1150225" y="417606"/>
                  <a:pt x="596770" y="287142"/>
                  <a:pt x="107067" y="55508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78D1AA1-1AAF-403A-8A83-8A1C60BB8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0197" y="32931"/>
            <a:ext cx="1622317" cy="20188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BB65DBC-8F20-4168-BE82-DCE1EA75AD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5528" y="0"/>
            <a:ext cx="1622317" cy="201888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EFB2979-1F65-405D-8173-3CE67C1CAA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106026" y="6461020"/>
            <a:ext cx="1022164" cy="62218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F8E48BE-1A34-4229-BAEE-AF46E2C9510E}"/>
              </a:ext>
            </a:extLst>
          </p:cNvPr>
          <p:cNvSpPr/>
          <p:nvPr/>
        </p:nvSpPr>
        <p:spPr>
          <a:xfrm>
            <a:off x="508731" y="4988345"/>
            <a:ext cx="4385492" cy="431624"/>
          </a:xfrm>
          <a:prstGeom prst="rect">
            <a:avLst/>
          </a:prstGeom>
          <a:solidFill>
            <a:srgbClr val="5E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D7327CA-B1AB-4D09-9F79-4883CDCE8323}"/>
              </a:ext>
            </a:extLst>
          </p:cNvPr>
          <p:cNvSpPr/>
          <p:nvPr/>
        </p:nvSpPr>
        <p:spPr>
          <a:xfrm>
            <a:off x="508731" y="5518487"/>
            <a:ext cx="4218224" cy="431624"/>
          </a:xfrm>
          <a:prstGeom prst="rect">
            <a:avLst/>
          </a:prstGeom>
          <a:solidFill>
            <a:srgbClr val="5E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10DC5F2-7811-404C-8604-9E4E457C9403}"/>
              </a:ext>
            </a:extLst>
          </p:cNvPr>
          <p:cNvSpPr/>
          <p:nvPr/>
        </p:nvSpPr>
        <p:spPr>
          <a:xfrm>
            <a:off x="508731" y="6031341"/>
            <a:ext cx="2523238" cy="431624"/>
          </a:xfrm>
          <a:prstGeom prst="rect">
            <a:avLst/>
          </a:prstGeom>
          <a:solidFill>
            <a:srgbClr val="5E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A523216-C8BF-443A-A7BD-06BFAE5BC1CC}"/>
              </a:ext>
            </a:extLst>
          </p:cNvPr>
          <p:cNvSpPr txBox="1"/>
          <p:nvPr/>
        </p:nvSpPr>
        <p:spPr>
          <a:xfrm>
            <a:off x="467656" y="4856063"/>
            <a:ext cx="5638369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Montserrat Medium" pitchFamily="2" charset="0"/>
              </a:rPr>
              <a:t>Лето 2023 года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latin typeface="Montserrat Medium" pitchFamily="2" charset="0"/>
            </a:endParaRPr>
          </a:p>
          <a:p>
            <a:pPr>
              <a:lnSpc>
                <a:spcPts val="4060"/>
              </a:lnSpc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Montserrat Medium" pitchFamily="2" charset="0"/>
              </a:rPr>
              <a:t>д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Montserrat Medium" pitchFamily="2" charset="0"/>
              </a:rPr>
              <a:t>ля дошкольников на </a:t>
            </a:r>
          </a:p>
          <a:p>
            <a:pPr>
              <a:lnSpc>
                <a:spcPts val="4060"/>
              </a:lnSpc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Montserrat Medium" pitchFamily="2" charset="0"/>
              </a:rPr>
              <a:t>д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Montserrat Medium" pitchFamily="2" charset="0"/>
              </a:rPr>
              <a:t>/д «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Montserrat Medium" pitchFamily="2" charset="0"/>
              </a:rPr>
              <a:t>Отмичи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Montserrat Medium" pitchFamily="2" charset="0"/>
              </a:rPr>
              <a:t>»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latin typeface="Montserrat Medium" pitchFamily="2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7607FCE-FA3E-421A-A1C8-5B277B119B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3815" y="130131"/>
            <a:ext cx="912453" cy="10873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08" y="1419960"/>
            <a:ext cx="4581470" cy="3436103"/>
          </a:xfrm>
          <a:prstGeom prst="rect">
            <a:avLst/>
          </a:prstGeom>
          <a:ln w="38100" cap="sq">
            <a:solidFill>
              <a:srgbClr val="5E00DE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5587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08888BB2-2D48-41A9-BD52-ED0599541916}"/>
              </a:ext>
            </a:extLst>
          </p:cNvPr>
          <p:cNvSpPr/>
          <p:nvPr/>
        </p:nvSpPr>
        <p:spPr>
          <a:xfrm>
            <a:off x="8544" y="6981"/>
            <a:ext cx="7182225" cy="7192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  <a:solidFill>
                <a:srgbClr val="5E00DE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597D630-6FA8-2D93-5DAC-5BE89D538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953000" y="5914786"/>
            <a:ext cx="2237769" cy="1301779"/>
          </a:xfrm>
          <a:prstGeom prst="rect">
            <a:avLst/>
          </a:prstGeom>
        </p:spPr>
      </p:pic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xmlns="" id="{2DD280F7-9F9B-4A44-9F49-AF50893F7394}"/>
              </a:ext>
            </a:extLst>
          </p:cNvPr>
          <p:cNvSpPr/>
          <p:nvPr/>
        </p:nvSpPr>
        <p:spPr>
          <a:xfrm>
            <a:off x="2931562" y="0"/>
            <a:ext cx="4196628" cy="629556"/>
          </a:xfrm>
          <a:custGeom>
            <a:avLst/>
            <a:gdLst>
              <a:gd name="connsiteX0" fmla="*/ 0 w 4196628"/>
              <a:gd name="connsiteY0" fmla="*/ 0 h 629556"/>
              <a:gd name="connsiteX1" fmla="*/ 4196628 w 4196628"/>
              <a:gd name="connsiteY1" fmla="*/ 0 h 629556"/>
              <a:gd name="connsiteX2" fmla="*/ 4125685 w 4196628"/>
              <a:gd name="connsiteY2" fmla="*/ 49734 h 629556"/>
              <a:gd name="connsiteX3" fmla="*/ 2100899 w 4196628"/>
              <a:gd name="connsiteY3" fmla="*/ 629556 h 629556"/>
              <a:gd name="connsiteX4" fmla="*/ 4489 w 4196628"/>
              <a:gd name="connsiteY4" fmla="*/ 3186 h 62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6628" h="629556">
                <a:moveTo>
                  <a:pt x="0" y="0"/>
                </a:moveTo>
                <a:lnTo>
                  <a:pt x="4196628" y="0"/>
                </a:lnTo>
                <a:lnTo>
                  <a:pt x="4125685" y="49734"/>
                </a:lnTo>
                <a:cubicBezTo>
                  <a:pt x="3547698" y="415804"/>
                  <a:pt x="2850925" y="629556"/>
                  <a:pt x="2100899" y="629556"/>
                </a:cubicBezTo>
                <a:cubicBezTo>
                  <a:pt x="1319622" y="629556"/>
                  <a:pt x="596129" y="397620"/>
                  <a:pt x="4489" y="3186"/>
                </a:cubicBezTo>
                <a:close/>
              </a:path>
            </a:pathLst>
          </a:custGeom>
          <a:solidFill>
            <a:srgbClr val="5E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лилиния: фигура 37">
            <a:extLst>
              <a:ext uri="{FF2B5EF4-FFF2-40B4-BE49-F238E27FC236}">
                <a16:creationId xmlns:a16="http://schemas.microsoft.com/office/drawing/2014/main" xmlns="" id="{81ABB127-9F29-415D-8A7F-19E22EF4330D}"/>
              </a:ext>
            </a:extLst>
          </p:cNvPr>
          <p:cNvSpPr/>
          <p:nvPr/>
        </p:nvSpPr>
        <p:spPr>
          <a:xfrm>
            <a:off x="3358858" y="0"/>
            <a:ext cx="3473678" cy="417606"/>
          </a:xfrm>
          <a:custGeom>
            <a:avLst/>
            <a:gdLst>
              <a:gd name="connsiteX0" fmla="*/ 0 w 3473678"/>
              <a:gd name="connsiteY0" fmla="*/ 0 h 417606"/>
              <a:gd name="connsiteX1" fmla="*/ 3473678 w 3473678"/>
              <a:gd name="connsiteY1" fmla="*/ 0 h 417606"/>
              <a:gd name="connsiteX2" fmla="*/ 3306230 w 3473678"/>
              <a:gd name="connsiteY2" fmla="*/ 82817 h 417606"/>
              <a:gd name="connsiteX3" fmla="*/ 1736182 w 3473678"/>
              <a:gd name="connsiteY3" fmla="*/ 417606 h 417606"/>
              <a:gd name="connsiteX4" fmla="*/ 107067 w 3473678"/>
              <a:gd name="connsiteY4" fmla="*/ 55508 h 41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3678" h="417606">
                <a:moveTo>
                  <a:pt x="0" y="0"/>
                </a:moveTo>
                <a:lnTo>
                  <a:pt x="3473678" y="0"/>
                </a:lnTo>
                <a:lnTo>
                  <a:pt x="3306230" y="82817"/>
                </a:lnTo>
                <a:cubicBezTo>
                  <a:pt x="2831266" y="297371"/>
                  <a:pt x="2298702" y="417606"/>
                  <a:pt x="1736182" y="417606"/>
                </a:cubicBezTo>
                <a:cubicBezTo>
                  <a:pt x="1150225" y="417606"/>
                  <a:pt x="596770" y="287142"/>
                  <a:pt x="107067" y="55508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78D1AA1-1AAF-403A-8A83-8A1C60BB8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0197" y="32931"/>
            <a:ext cx="1622317" cy="20188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BB65DBC-8F20-4168-BE82-DCE1EA75AD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5528" y="0"/>
            <a:ext cx="1622317" cy="201888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EFB2979-1F65-405D-8173-3CE67C1CAA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106026" y="6461020"/>
            <a:ext cx="1022164" cy="6221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516F9D8-0DAC-43F0-8DC4-6F25153072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3815" y="130131"/>
            <a:ext cx="912453" cy="10873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2930" y="1730677"/>
            <a:ext cx="5909480" cy="3970318"/>
          </a:xfrm>
          <a:prstGeom prst="rect">
            <a:avLst/>
          </a:prstGeom>
          <a:ln>
            <a:solidFill>
              <a:srgbClr val="5E00D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Уважаемые родители!</a:t>
            </a:r>
          </a:p>
          <a:p>
            <a:pPr algn="ctr"/>
            <a:r>
              <a:rPr lang="ru-RU" dirty="0" smtClean="0"/>
              <a:t>Предлагаем отдых для детей дошкольного </a:t>
            </a:r>
          </a:p>
          <a:p>
            <a:pPr algn="ctr"/>
            <a:r>
              <a:rPr lang="ru-RU" dirty="0" smtClean="0"/>
              <a:t>возраста с 4 до 8 лет на </a:t>
            </a:r>
            <a:endParaRPr lang="ru-RU" dirty="0"/>
          </a:p>
          <a:p>
            <a:pPr algn="ctr"/>
            <a:r>
              <a:rPr lang="ru-RU" dirty="0" smtClean="0"/>
              <a:t>Детской дошкольной  даче </a:t>
            </a:r>
            <a:r>
              <a:rPr lang="ru-RU" dirty="0"/>
              <a:t>«</a:t>
            </a:r>
            <a:r>
              <a:rPr lang="ru-RU" dirty="0" err="1"/>
              <a:t>Отмичи</a:t>
            </a:r>
            <a:r>
              <a:rPr lang="ru-RU" dirty="0" smtClean="0"/>
              <a:t>»,</a:t>
            </a:r>
          </a:p>
          <a:p>
            <a:pPr algn="ctr"/>
            <a:r>
              <a:rPr lang="ru-RU" dirty="0" smtClean="0"/>
              <a:t> расположенной  </a:t>
            </a:r>
            <a:r>
              <a:rPr lang="ru-RU" dirty="0"/>
              <a:t>в 18 километрах от города Твери в сосновом бору на  высоком берегу рек Тьма и Волга. 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Адрес: </a:t>
            </a:r>
            <a:r>
              <a:rPr lang="ru-RU" b="1" dirty="0" smtClean="0"/>
              <a:t>ТВЕРСКАЯ </a:t>
            </a:r>
            <a:r>
              <a:rPr lang="ru-RU" b="1" dirty="0"/>
              <a:t>ОБЛАСТЬ,</a:t>
            </a:r>
            <a:endParaRPr lang="ru-RU" dirty="0"/>
          </a:p>
          <a:p>
            <a:pPr algn="ctr"/>
            <a:r>
              <a:rPr lang="ru-RU" b="1" dirty="0"/>
              <a:t>Калининский район, деревня </a:t>
            </a:r>
            <a:r>
              <a:rPr lang="ru-RU" b="1" dirty="0" smtClean="0"/>
              <a:t>Бор-</a:t>
            </a:r>
            <a:r>
              <a:rPr lang="ru-RU" b="1" dirty="0" err="1" smtClean="0"/>
              <a:t>Отмичи</a:t>
            </a:r>
            <a:r>
              <a:rPr lang="ru-RU" b="1" dirty="0" smtClean="0"/>
              <a:t>.</a:t>
            </a:r>
          </a:p>
          <a:p>
            <a:pPr lvl="0" algn="ctr"/>
            <a:r>
              <a:rPr lang="ru-RU" b="1" u="sng" dirty="0" smtClean="0">
                <a:solidFill>
                  <a:srgbClr val="5E00DE"/>
                </a:solidFill>
              </a:rPr>
              <a:t>Сезон лето 2023 </a:t>
            </a:r>
          </a:p>
          <a:p>
            <a:pPr lvl="0" algn="ctr"/>
            <a:r>
              <a:rPr lang="ru-RU" dirty="0" smtClean="0"/>
              <a:t>Предлагаем Вам </a:t>
            </a:r>
            <a:r>
              <a:rPr lang="ru-RU" dirty="0"/>
              <a:t>3 </a:t>
            </a:r>
            <a:r>
              <a:rPr lang="ru-RU" dirty="0" smtClean="0"/>
              <a:t>смены продолжительностью 21 день:</a:t>
            </a:r>
          </a:p>
          <a:p>
            <a:pPr lvl="0"/>
            <a:r>
              <a:rPr lang="ru-RU" dirty="0" smtClean="0">
                <a:solidFill>
                  <a:srgbClr val="5E00DE"/>
                </a:solidFill>
              </a:rPr>
              <a:t>1 </a:t>
            </a:r>
            <a:r>
              <a:rPr lang="ru-RU" dirty="0">
                <a:solidFill>
                  <a:srgbClr val="5E00DE"/>
                </a:solidFill>
              </a:rPr>
              <a:t>смена - с </a:t>
            </a:r>
            <a:r>
              <a:rPr lang="ru-RU" dirty="0" smtClean="0">
                <a:solidFill>
                  <a:srgbClr val="5E00DE"/>
                </a:solidFill>
              </a:rPr>
              <a:t>10 июня </a:t>
            </a:r>
            <a:r>
              <a:rPr lang="ru-RU" dirty="0">
                <a:solidFill>
                  <a:srgbClr val="5E00DE"/>
                </a:solidFill>
              </a:rPr>
              <a:t>по </a:t>
            </a:r>
            <a:r>
              <a:rPr lang="ru-RU" dirty="0" smtClean="0">
                <a:solidFill>
                  <a:srgbClr val="5E00DE"/>
                </a:solidFill>
              </a:rPr>
              <a:t>30 </a:t>
            </a:r>
            <a:r>
              <a:rPr lang="ru-RU" dirty="0">
                <a:solidFill>
                  <a:srgbClr val="5E00DE"/>
                </a:solidFill>
              </a:rPr>
              <a:t>июня;</a:t>
            </a:r>
          </a:p>
          <a:p>
            <a:pPr lvl="0"/>
            <a:r>
              <a:rPr lang="ru-RU" dirty="0" smtClean="0">
                <a:solidFill>
                  <a:srgbClr val="5E00DE"/>
                </a:solidFill>
              </a:rPr>
              <a:t>2 </a:t>
            </a:r>
            <a:r>
              <a:rPr lang="ru-RU" dirty="0">
                <a:solidFill>
                  <a:srgbClr val="5E00DE"/>
                </a:solidFill>
              </a:rPr>
              <a:t>смена - с </a:t>
            </a:r>
            <a:r>
              <a:rPr lang="ru-RU" dirty="0" smtClean="0">
                <a:solidFill>
                  <a:srgbClr val="5E00DE"/>
                </a:solidFill>
              </a:rPr>
              <a:t>01 июля </a:t>
            </a:r>
            <a:r>
              <a:rPr lang="ru-RU" dirty="0">
                <a:solidFill>
                  <a:srgbClr val="5E00DE"/>
                </a:solidFill>
              </a:rPr>
              <a:t>по </a:t>
            </a:r>
            <a:r>
              <a:rPr lang="ru-RU" dirty="0" smtClean="0">
                <a:solidFill>
                  <a:srgbClr val="5E00DE"/>
                </a:solidFill>
              </a:rPr>
              <a:t>21июля</a:t>
            </a:r>
            <a:r>
              <a:rPr lang="ru-RU" dirty="0">
                <a:solidFill>
                  <a:srgbClr val="5E00DE"/>
                </a:solidFill>
              </a:rPr>
              <a:t>;  </a:t>
            </a:r>
          </a:p>
          <a:p>
            <a:pPr lvl="0"/>
            <a:r>
              <a:rPr lang="ru-RU" dirty="0">
                <a:solidFill>
                  <a:srgbClr val="5E00DE"/>
                </a:solidFill>
              </a:rPr>
              <a:t>3 смена - с </a:t>
            </a:r>
            <a:r>
              <a:rPr lang="ru-RU" dirty="0" smtClean="0">
                <a:solidFill>
                  <a:srgbClr val="5E00DE"/>
                </a:solidFill>
              </a:rPr>
              <a:t>22 </a:t>
            </a:r>
            <a:r>
              <a:rPr lang="ru-RU" dirty="0">
                <a:solidFill>
                  <a:srgbClr val="5E00DE"/>
                </a:solidFill>
              </a:rPr>
              <a:t>июля по </a:t>
            </a:r>
            <a:r>
              <a:rPr lang="ru-RU" dirty="0" smtClean="0">
                <a:solidFill>
                  <a:srgbClr val="5E00DE"/>
                </a:solidFill>
              </a:rPr>
              <a:t>11 </a:t>
            </a:r>
            <a:r>
              <a:rPr lang="ru-RU" dirty="0">
                <a:solidFill>
                  <a:srgbClr val="5E00DE"/>
                </a:solidFill>
              </a:rPr>
              <a:t>августа</a:t>
            </a:r>
            <a:r>
              <a:rPr lang="ru-RU" dirty="0" smtClean="0">
                <a:solidFill>
                  <a:srgbClr val="5E00DE"/>
                </a:solidFill>
              </a:rPr>
              <a:t>.</a:t>
            </a:r>
          </a:p>
          <a:p>
            <a:pPr algn="ctr"/>
            <a:endParaRPr lang="ru-RU" dirty="0">
              <a:ln w="285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78317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08888BB2-2D48-41A9-BD52-ED0599541916}"/>
              </a:ext>
            </a:extLst>
          </p:cNvPr>
          <p:cNvSpPr/>
          <p:nvPr/>
        </p:nvSpPr>
        <p:spPr>
          <a:xfrm>
            <a:off x="8544" y="6981"/>
            <a:ext cx="7182225" cy="7192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u="sng" dirty="0" smtClean="0">
                <a:solidFill>
                  <a:srgbClr val="5E00DE"/>
                </a:solidFill>
              </a:rPr>
              <a:t>Стоимость путёвки  </a:t>
            </a:r>
            <a:r>
              <a:rPr lang="ru-RU" b="1" u="sng" dirty="0">
                <a:solidFill>
                  <a:srgbClr val="5E00DE"/>
                </a:solidFill>
              </a:rPr>
              <a:t>включает: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Проживание в одноэтажных отапливаемых корпусах.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Шестиразовое питание.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Оздоровительные</a:t>
            </a:r>
            <a:r>
              <a:rPr lang="ru-RU" sz="1600" dirty="0">
                <a:solidFill>
                  <a:schemeClr val="tx1"/>
                </a:solidFill>
              </a:rPr>
              <a:t>, спортивные и развлекательные </a:t>
            </a:r>
            <a:r>
              <a:rPr lang="ru-RU" sz="1600" dirty="0" smtClean="0">
                <a:solidFill>
                  <a:schemeClr val="tx1"/>
                </a:solidFill>
              </a:rPr>
              <a:t>мероприятия.</a:t>
            </a:r>
            <a:endParaRPr lang="ru-RU" sz="1600" dirty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Медицинское обслуживание.</a:t>
            </a:r>
            <a:endParaRPr lang="ru-RU" sz="1600" dirty="0">
              <a:solidFill>
                <a:schemeClr val="tx1"/>
              </a:solidFill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Круглосуточная работа дежурного </a:t>
            </a:r>
            <a:r>
              <a:rPr lang="ru-RU" sz="1600" dirty="0" smtClean="0">
                <a:solidFill>
                  <a:schemeClr val="tx1"/>
                </a:solidFill>
              </a:rPr>
              <a:t>транспорта. </a:t>
            </a:r>
            <a:endParaRPr lang="ru-RU" sz="1600" dirty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Контактные телефоны: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42 </a:t>
            </a:r>
            <a:r>
              <a:rPr lang="ru-RU" sz="1600" dirty="0">
                <a:solidFill>
                  <a:schemeClr val="tx1"/>
                </a:solidFill>
              </a:rPr>
              <a:t>– 51 – </a:t>
            </a:r>
            <a:r>
              <a:rPr lang="ru-RU" sz="1600" dirty="0" smtClean="0">
                <a:solidFill>
                  <a:schemeClr val="tx1"/>
                </a:solidFill>
              </a:rPr>
              <a:t>81 -  Голубева Олеся Алексеевна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51 </a:t>
            </a:r>
            <a:r>
              <a:rPr lang="ru-RU" sz="1600" dirty="0">
                <a:solidFill>
                  <a:schemeClr val="tx1"/>
                </a:solidFill>
              </a:rPr>
              <a:t>– 41 – </a:t>
            </a:r>
            <a:r>
              <a:rPr lang="ru-RU" sz="1600" dirty="0" smtClean="0">
                <a:solidFill>
                  <a:schemeClr val="tx1"/>
                </a:solidFill>
              </a:rPr>
              <a:t>86 -  Заведующий </a:t>
            </a:r>
            <a:r>
              <a:rPr lang="ru-RU" sz="1600" dirty="0">
                <a:solidFill>
                  <a:schemeClr val="tx1"/>
                </a:solidFill>
              </a:rPr>
              <a:t>д/д «</a:t>
            </a:r>
            <a:r>
              <a:rPr lang="ru-RU" sz="1600" dirty="0" err="1">
                <a:solidFill>
                  <a:schemeClr val="tx1"/>
                </a:solidFill>
              </a:rPr>
              <a:t>Отмичи</a:t>
            </a:r>
            <a:r>
              <a:rPr lang="ru-RU" sz="1600" dirty="0">
                <a:solidFill>
                  <a:schemeClr val="tx1"/>
                </a:solidFill>
              </a:rPr>
              <a:t>» 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МДОУ детский сад </a:t>
            </a:r>
            <a:r>
              <a:rPr lang="ru-RU" sz="1600" dirty="0">
                <a:solidFill>
                  <a:schemeClr val="tx1"/>
                </a:solidFill>
              </a:rPr>
              <a:t>№151 </a:t>
            </a:r>
            <a:r>
              <a:rPr lang="ru-RU" sz="1600" dirty="0" smtClean="0">
                <a:solidFill>
                  <a:schemeClr val="tx1"/>
                </a:solidFill>
              </a:rPr>
              <a:t>Балашова Юлия Александровна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Почта: </a:t>
            </a:r>
            <a:r>
              <a:rPr lang="en-US" sz="1600" b="1" dirty="0">
                <a:hlinkClick r:id="rId3"/>
              </a:rPr>
              <a:t>ds151@detsad.tver.ru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Сайт МБДОУ детский сад №151:  </a:t>
            </a:r>
            <a:r>
              <a:rPr lang="en-US" sz="1600" b="1" u="sng" dirty="0" smtClean="0">
                <a:solidFill>
                  <a:schemeClr val="tx1"/>
                </a:solidFill>
                <a:hlinkClick r:id="rId4"/>
              </a:rPr>
              <a:t>www</a:t>
            </a:r>
            <a:r>
              <a:rPr lang="ru-RU" sz="1600" b="1" u="sng" dirty="0" smtClean="0">
                <a:solidFill>
                  <a:schemeClr val="tx1"/>
                </a:solidFill>
                <a:hlinkClick r:id="rId4"/>
              </a:rPr>
              <a:t>.</a:t>
            </a:r>
            <a:r>
              <a:rPr lang="en-US" sz="1600" b="1" u="sng" dirty="0" smtClean="0">
                <a:solidFill>
                  <a:schemeClr val="tx1"/>
                </a:solidFill>
                <a:hlinkClick r:id="rId4"/>
              </a:rPr>
              <a:t>ds</a:t>
            </a:r>
            <a:r>
              <a:rPr lang="ru-RU" sz="1600" b="1" u="sng" dirty="0" smtClean="0">
                <a:solidFill>
                  <a:schemeClr val="tx1"/>
                </a:solidFill>
                <a:hlinkClick r:id="rId4"/>
              </a:rPr>
              <a:t>151</a:t>
            </a:r>
            <a:r>
              <a:rPr lang="en-US" sz="1600" b="1" u="sng" dirty="0" err="1" smtClean="0">
                <a:solidFill>
                  <a:schemeClr val="tx1"/>
                </a:solidFill>
                <a:hlinkClick r:id="rId4"/>
              </a:rPr>
              <a:t>tver</a:t>
            </a:r>
            <a:r>
              <a:rPr lang="ru-RU" sz="1600" b="1" u="sng" dirty="0" smtClean="0">
                <a:solidFill>
                  <a:schemeClr val="tx1"/>
                </a:solidFill>
                <a:hlinkClick r:id="rId4"/>
              </a:rPr>
              <a:t>.</a:t>
            </a:r>
            <a:r>
              <a:rPr lang="en-US" sz="1600" b="1" u="sng" dirty="0" err="1" smtClean="0">
                <a:solidFill>
                  <a:schemeClr val="tx1"/>
                </a:solidFill>
                <a:hlinkClick r:id="rId4"/>
              </a:rPr>
              <a:t>ru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597D630-6FA8-2D93-5DAC-5BE89D5388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953000" y="5914786"/>
            <a:ext cx="2237769" cy="1301779"/>
          </a:xfrm>
          <a:prstGeom prst="rect">
            <a:avLst/>
          </a:prstGeom>
        </p:spPr>
      </p:pic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xmlns="" id="{2DD280F7-9F9B-4A44-9F49-AF50893F7394}"/>
              </a:ext>
            </a:extLst>
          </p:cNvPr>
          <p:cNvSpPr/>
          <p:nvPr/>
        </p:nvSpPr>
        <p:spPr>
          <a:xfrm>
            <a:off x="2931562" y="0"/>
            <a:ext cx="4196628" cy="629556"/>
          </a:xfrm>
          <a:custGeom>
            <a:avLst/>
            <a:gdLst>
              <a:gd name="connsiteX0" fmla="*/ 0 w 4196628"/>
              <a:gd name="connsiteY0" fmla="*/ 0 h 629556"/>
              <a:gd name="connsiteX1" fmla="*/ 4196628 w 4196628"/>
              <a:gd name="connsiteY1" fmla="*/ 0 h 629556"/>
              <a:gd name="connsiteX2" fmla="*/ 4125685 w 4196628"/>
              <a:gd name="connsiteY2" fmla="*/ 49734 h 629556"/>
              <a:gd name="connsiteX3" fmla="*/ 2100899 w 4196628"/>
              <a:gd name="connsiteY3" fmla="*/ 629556 h 629556"/>
              <a:gd name="connsiteX4" fmla="*/ 4489 w 4196628"/>
              <a:gd name="connsiteY4" fmla="*/ 3186 h 62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6628" h="629556">
                <a:moveTo>
                  <a:pt x="0" y="0"/>
                </a:moveTo>
                <a:lnTo>
                  <a:pt x="4196628" y="0"/>
                </a:lnTo>
                <a:lnTo>
                  <a:pt x="4125685" y="49734"/>
                </a:lnTo>
                <a:cubicBezTo>
                  <a:pt x="3547698" y="415804"/>
                  <a:pt x="2850925" y="629556"/>
                  <a:pt x="2100899" y="629556"/>
                </a:cubicBezTo>
                <a:cubicBezTo>
                  <a:pt x="1319622" y="629556"/>
                  <a:pt x="596129" y="397620"/>
                  <a:pt x="4489" y="3186"/>
                </a:cubicBezTo>
                <a:close/>
              </a:path>
            </a:pathLst>
          </a:custGeom>
          <a:solidFill>
            <a:srgbClr val="5E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лилиния: фигура 37">
            <a:extLst>
              <a:ext uri="{FF2B5EF4-FFF2-40B4-BE49-F238E27FC236}">
                <a16:creationId xmlns:a16="http://schemas.microsoft.com/office/drawing/2014/main" xmlns="" id="{81ABB127-9F29-415D-8A7F-19E22EF4330D}"/>
              </a:ext>
            </a:extLst>
          </p:cNvPr>
          <p:cNvSpPr/>
          <p:nvPr/>
        </p:nvSpPr>
        <p:spPr>
          <a:xfrm>
            <a:off x="3358858" y="0"/>
            <a:ext cx="3473678" cy="417606"/>
          </a:xfrm>
          <a:custGeom>
            <a:avLst/>
            <a:gdLst>
              <a:gd name="connsiteX0" fmla="*/ 0 w 3473678"/>
              <a:gd name="connsiteY0" fmla="*/ 0 h 417606"/>
              <a:gd name="connsiteX1" fmla="*/ 3473678 w 3473678"/>
              <a:gd name="connsiteY1" fmla="*/ 0 h 417606"/>
              <a:gd name="connsiteX2" fmla="*/ 3306230 w 3473678"/>
              <a:gd name="connsiteY2" fmla="*/ 82817 h 417606"/>
              <a:gd name="connsiteX3" fmla="*/ 1736182 w 3473678"/>
              <a:gd name="connsiteY3" fmla="*/ 417606 h 417606"/>
              <a:gd name="connsiteX4" fmla="*/ 107067 w 3473678"/>
              <a:gd name="connsiteY4" fmla="*/ 55508 h 41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3678" h="417606">
                <a:moveTo>
                  <a:pt x="0" y="0"/>
                </a:moveTo>
                <a:lnTo>
                  <a:pt x="3473678" y="0"/>
                </a:lnTo>
                <a:lnTo>
                  <a:pt x="3306230" y="82817"/>
                </a:lnTo>
                <a:cubicBezTo>
                  <a:pt x="2831266" y="297371"/>
                  <a:pt x="2298702" y="417606"/>
                  <a:pt x="1736182" y="417606"/>
                </a:cubicBezTo>
                <a:cubicBezTo>
                  <a:pt x="1150225" y="417606"/>
                  <a:pt x="596770" y="287142"/>
                  <a:pt x="107067" y="55508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78D1AA1-1AAF-403A-8A83-8A1C60BB8E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0197" y="32931"/>
            <a:ext cx="1622317" cy="20188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BB65DBC-8F20-4168-BE82-DCE1EA75AD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5528" y="0"/>
            <a:ext cx="1622317" cy="201888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EFB2979-1F65-405D-8173-3CE67C1CAA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106026" y="6461020"/>
            <a:ext cx="1022164" cy="622187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4B913BAA-8DCD-4865-A3FF-95E315AFAD9A}"/>
              </a:ext>
            </a:extLst>
          </p:cNvPr>
          <p:cNvSpPr/>
          <p:nvPr/>
        </p:nvSpPr>
        <p:spPr>
          <a:xfrm>
            <a:off x="1968260" y="967838"/>
            <a:ext cx="3995199" cy="431624"/>
          </a:xfrm>
          <a:prstGeom prst="rect">
            <a:avLst/>
          </a:prstGeom>
          <a:solidFill>
            <a:srgbClr val="5E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B186BEC-9DA0-4BC1-A945-6010A3423BD6}"/>
              </a:ext>
            </a:extLst>
          </p:cNvPr>
          <p:cNvSpPr txBox="1"/>
          <p:nvPr/>
        </p:nvSpPr>
        <p:spPr>
          <a:xfrm>
            <a:off x="2015647" y="827511"/>
            <a:ext cx="3900427" cy="11439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060"/>
              </a:lnSpc>
            </a:pPr>
            <a:r>
              <a:rPr lang="ru-RU" sz="2800" dirty="0" smtClean="0">
                <a:solidFill>
                  <a:schemeClr val="bg1"/>
                </a:solidFill>
                <a:latin typeface="Montserrat Medium" pitchFamily="2" charset="0"/>
              </a:rPr>
              <a:t>Стоимость путевок:</a:t>
            </a:r>
            <a:endParaRPr lang="ru-RU" sz="2800" dirty="0">
              <a:solidFill>
                <a:schemeClr val="bg1"/>
              </a:solidFill>
              <a:latin typeface="Montserrat Medium" pitchFamily="2" charset="0"/>
            </a:endParaRPr>
          </a:p>
          <a:p>
            <a:pPr>
              <a:lnSpc>
                <a:spcPts val="4060"/>
              </a:lnSpc>
            </a:pPr>
            <a:endParaRPr lang="ru-RU" sz="2800" dirty="0">
              <a:solidFill>
                <a:schemeClr val="bg1"/>
              </a:solidFill>
              <a:latin typeface="Montserrat Medium" pitchFamily="2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825DD13-A8D2-48FA-8AAC-40DD1070A6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3815" y="130131"/>
            <a:ext cx="912453" cy="1087313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67865"/>
              </p:ext>
            </p:extLst>
          </p:nvPr>
        </p:nvGraphicFramePr>
        <p:xfrm>
          <a:off x="1246268" y="1553016"/>
          <a:ext cx="5153063" cy="195459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46708"/>
                <a:gridCol w="3906355"/>
              </a:tblGrid>
              <a:tr h="107619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13794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руб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199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для детей, родители которых являются сотрудниками муниципальных и государственных учреждений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87839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19723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руб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199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для детей , родители которых  не являются  сотрудниками выше указанных организаций.  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536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808</TotalTime>
  <Words>210</Words>
  <Application>Microsoft Office PowerPoint</Application>
  <PresentationFormat>Произвольный</PresentationFormat>
  <Paragraphs>46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Montserrat Medium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user</cp:lastModifiedBy>
  <cp:revision>34</cp:revision>
  <dcterms:created xsi:type="dcterms:W3CDTF">2022-06-02T07:13:40Z</dcterms:created>
  <dcterms:modified xsi:type="dcterms:W3CDTF">2023-03-29T13:42:58Z</dcterms:modified>
</cp:coreProperties>
</file>