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57" r:id="rId3"/>
    <p:sldId id="259" r:id="rId4"/>
    <p:sldId id="262" r:id="rId5"/>
    <p:sldId id="273" r:id="rId6"/>
    <p:sldId id="274" r:id="rId7"/>
    <p:sldId id="275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8D41"/>
    <a:srgbClr val="1D4B1C"/>
    <a:srgbClr val="990000"/>
    <a:srgbClr val="6D0238"/>
    <a:srgbClr val="B2B2B2"/>
    <a:srgbClr val="202020"/>
    <a:srgbClr val="323232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46" y="4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800" y="2765425"/>
            <a:ext cx="12141200" cy="1327150"/>
          </a:xfrm>
        </p:spPr>
        <p:txBody>
          <a:bodyPr>
            <a:noAutofit/>
          </a:bodyPr>
          <a:lstStyle/>
          <a:p>
            <a:pPr algn="ctr"/>
            <a:r>
              <a:rPr lang="ru-RU" altLang="en-US" sz="6600" dirty="0">
                <a:solidFill>
                  <a:srgbClr val="7030A0"/>
                </a:solidFill>
                <a:latin typeface="Bahnschrift" panose="020B0502040204020203" pitchFamily="34" charset="0"/>
                <a:cs typeface="Segoe Print" panose="02000600000000000000" charset="0"/>
              </a:rPr>
              <a:t>Группа </a:t>
            </a:r>
            <a:r>
              <a:rPr lang="ru-RU" altLang="en-US" sz="6600" dirty="0">
                <a:solidFill>
                  <a:srgbClr val="6D0238"/>
                </a:solidFill>
                <a:latin typeface="Bahnschrift" panose="020B0502040204020203" pitchFamily="34" charset="0"/>
                <a:cs typeface="Segoe Print" panose="02000600000000000000" charset="0"/>
              </a:rPr>
              <a:t>  </a:t>
            </a:r>
            <a:r>
              <a:rPr lang="ru-RU" alt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Segoe Print" panose="02000600000000000000" charset="0"/>
              </a:rPr>
              <a:t>«</a:t>
            </a:r>
            <a:r>
              <a:rPr lang="ru-RU" altLang="en-US" sz="6600" dirty="0">
                <a:solidFill>
                  <a:srgbClr val="C00000"/>
                </a:solidFill>
                <a:latin typeface="Bahnschrift" panose="020B0502040204020203" pitchFamily="34" charset="0"/>
                <a:cs typeface="Segoe Print" panose="02000600000000000000" charset="0"/>
              </a:rPr>
              <a:t>З</a:t>
            </a:r>
            <a:r>
              <a:rPr lang="ru-RU" altLang="en-US" sz="6600" dirty="0">
                <a:solidFill>
                  <a:srgbClr val="FFC000"/>
                </a:solidFill>
                <a:latin typeface="Bahnschrift" panose="020B0502040204020203" pitchFamily="34" charset="0"/>
                <a:cs typeface="Segoe Print" panose="02000600000000000000" charset="0"/>
              </a:rPr>
              <a:t>В</a:t>
            </a:r>
            <a:r>
              <a:rPr lang="ru-RU" altLang="en-US" sz="6600" dirty="0">
                <a:solidFill>
                  <a:srgbClr val="92D050"/>
                </a:solidFill>
                <a:latin typeface="Bahnschrift" panose="020B0502040204020203" pitchFamily="34" charset="0"/>
                <a:cs typeface="Segoe Print" panose="02000600000000000000" charset="0"/>
              </a:rPr>
              <a:t>Е</a:t>
            </a:r>
            <a:r>
              <a:rPr lang="ru-RU" alt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Segoe Print" panose="02000600000000000000" charset="0"/>
              </a:rPr>
              <a:t>З</a:t>
            </a:r>
            <a:r>
              <a:rPr lang="ru-RU" altLang="en-US" sz="6600" dirty="0">
                <a:solidFill>
                  <a:srgbClr val="FF0000"/>
                </a:solidFill>
                <a:latin typeface="Bahnschrift" panose="020B0502040204020203" pitchFamily="34" charset="0"/>
                <a:cs typeface="Segoe Print" panose="02000600000000000000" charset="0"/>
              </a:rPr>
              <a:t>Д</a:t>
            </a:r>
            <a:r>
              <a:rPr lang="ru-RU" altLang="en-US" sz="6600" dirty="0">
                <a:solidFill>
                  <a:srgbClr val="00B050"/>
                </a:solidFill>
                <a:latin typeface="Bahnschrift" panose="020B0502040204020203" pitchFamily="34" charset="0"/>
                <a:cs typeface="Segoe Print" panose="02000600000000000000" charset="0"/>
              </a:rPr>
              <a:t>О</a:t>
            </a:r>
            <a:r>
              <a:rPr lang="ru-RU" altLang="en-US" sz="6600" dirty="0">
                <a:solidFill>
                  <a:srgbClr val="FFFF00"/>
                </a:solidFill>
                <a:latin typeface="Bahnschrift" panose="020B0502040204020203" pitchFamily="34" charset="0"/>
                <a:cs typeface="Segoe Print" panose="02000600000000000000" charset="0"/>
              </a:rPr>
              <a:t>Ч</a:t>
            </a:r>
            <a:r>
              <a:rPr lang="ru-RU" altLang="en-US" sz="6600" dirty="0">
                <a:solidFill>
                  <a:srgbClr val="FF8D41"/>
                </a:solidFill>
                <a:latin typeface="Bahnschrift" panose="020B0502040204020203" pitchFamily="34" charset="0"/>
                <a:cs typeface="Segoe Print" panose="02000600000000000000" charset="0"/>
              </a:rPr>
              <a:t>К</a:t>
            </a:r>
            <a:r>
              <a:rPr lang="ru-RU" altLang="en-US" sz="6600" dirty="0">
                <a:solidFill>
                  <a:srgbClr val="7030A0"/>
                </a:solidFill>
                <a:latin typeface="Bahnschrift" panose="020B0502040204020203" pitchFamily="34" charset="0"/>
                <a:cs typeface="Segoe Print" panose="02000600000000000000" charset="0"/>
              </a:rPr>
              <a:t>И</a:t>
            </a:r>
            <a:r>
              <a:rPr lang="ru-RU" alt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Segoe Print" panose="02000600000000000000" charset="0"/>
              </a:rPr>
              <a:t>»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69CF325D-3068-4E31-9E22-05CE0C5EFBE8}"/>
              </a:ext>
            </a:extLst>
          </p:cNvPr>
          <p:cNvSpPr/>
          <p:nvPr/>
        </p:nvSpPr>
        <p:spPr>
          <a:xfrm>
            <a:off x="3864959" y="1062323"/>
            <a:ext cx="914400" cy="914400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2CC169-BC79-4473-A012-3336EC1A6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539" y="4467138"/>
            <a:ext cx="951058" cy="9571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0CBB60-C416-4B8B-9866-BFAB486B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4" y="426734"/>
            <a:ext cx="951058" cy="9571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64F749-D7BF-440E-B0FE-B848274F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39" y="5424293"/>
            <a:ext cx="951058" cy="9571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3A13D5-0817-46E8-BB30-462F35523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211" y="4792451"/>
            <a:ext cx="951058" cy="9571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47B831-4F86-4DEE-B0E7-C7DF60CDB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39" y="4792451"/>
            <a:ext cx="951058" cy="957155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9699E4-AECA-47D6-8A31-D75BACCE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17" y="1651109"/>
            <a:ext cx="951058" cy="9571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3F20A7-B124-4A22-A327-26C8C8215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682" y="287658"/>
            <a:ext cx="951058" cy="957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25BED0-6444-44C2-92FE-91DF9123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442" y="1145266"/>
            <a:ext cx="951058" cy="9571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8913AA8-804F-41FF-98E2-2253FF58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82" y="1090719"/>
            <a:ext cx="951058" cy="9571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2E0D40-C301-42C1-886D-71427195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875" y="4516956"/>
            <a:ext cx="951058" cy="9571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D654BD-2767-49A0-84BB-9E3E5908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285" y="3988560"/>
            <a:ext cx="951058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643" y="4763537"/>
            <a:ext cx="3043107" cy="1400962"/>
          </a:xfrm>
        </p:spPr>
        <p:txBody>
          <a:bodyPr>
            <a:normAutofit/>
          </a:bodyPr>
          <a:lstStyle/>
          <a:p>
            <a: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Зимние елочки </a:t>
            </a:r>
            <a:b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шубки нарядились </a:t>
            </a:r>
            <a:b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иглы к иголочки </a:t>
            </a:r>
            <a:b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en-US" sz="2000" b="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Инеем покрылись</a:t>
            </a:r>
            <a:endParaRPr lang="ru-RU" altLang="en-US" sz="20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4835"/>
          <a:stretch/>
        </p:blipFill>
        <p:spPr>
          <a:xfrm>
            <a:off x="8229600" y="430461"/>
            <a:ext cx="3351729" cy="402189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85A30-B01F-4996-BEDC-65440EDAF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71" y="351565"/>
            <a:ext cx="4188315" cy="558442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5E7EAC-6ED5-416E-AAA9-A4A43D0D2CCB}"/>
              </a:ext>
            </a:extLst>
          </p:cNvPr>
          <p:cNvSpPr/>
          <p:nvPr/>
        </p:nvSpPr>
        <p:spPr>
          <a:xfrm>
            <a:off x="5084747" y="598383"/>
            <a:ext cx="342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Ах, ты зимушка-зима!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Белый снег пушистый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Раскидала на дома,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ледочек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чистый.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27AFC9-B544-4FA2-A92E-A273B62AD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71" y="3214342"/>
            <a:ext cx="951058" cy="9571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3B8AA-B6CE-4C6F-A211-57F2AFCC1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226" y="4985440"/>
            <a:ext cx="951058" cy="9571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F9F55-8CF1-4749-B4CA-D98F712C2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60" y="5464018"/>
            <a:ext cx="951058" cy="9571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A20C474-7851-4215-B1BD-6134B7CC2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168" y="2441410"/>
            <a:ext cx="951058" cy="957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162" y="488950"/>
            <a:ext cx="3774324" cy="1476463"/>
          </a:xfrm>
        </p:spPr>
        <p:txBody>
          <a:bodyPr>
            <a:normAutofit/>
          </a:bodyPr>
          <a:lstStyle/>
          <a:p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  <a:t>Ух! Сугробы в январе. </a:t>
            </a:r>
            <a:b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  <a:t>Ты волшебница, Зима. </a:t>
            </a:r>
            <a:b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  <a:t>Тихо дремлют в хрустале </a:t>
            </a:r>
            <a:b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</a:rPr>
              <a:t>И деревья и дома…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5218" y="488950"/>
            <a:ext cx="2670822" cy="381460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3547B4-FF8C-4355-82FD-FDE0042F3B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443"/>
          <a:stretch/>
        </p:blipFill>
        <p:spPr>
          <a:xfrm>
            <a:off x="4532258" y="2269764"/>
            <a:ext cx="3375481" cy="40686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300B6-BC39-4DC7-99AF-04ED7370D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24" y="488950"/>
            <a:ext cx="3590487" cy="591972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3F5421-9B1C-40EF-940B-84AC4DDB0986}"/>
              </a:ext>
            </a:extLst>
          </p:cNvPr>
          <p:cNvSpPr/>
          <p:nvPr/>
        </p:nvSpPr>
        <p:spPr>
          <a:xfrm>
            <a:off x="8232517" y="4598913"/>
            <a:ext cx="38768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В январе мороз трескучий, </a:t>
            </a:r>
            <a:b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Щиплет за уши и нос. </a:t>
            </a:r>
            <a:b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И сугробов снежных кучи </a:t>
            </a:r>
            <a:b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000" dirty="0">
                <a:solidFill>
                  <a:srgbClr val="7030A0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Дядька нам январь принёс.</a:t>
            </a:r>
            <a:endParaRPr lang="ru-RU" altLang="en-US" sz="20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550" y="2011681"/>
            <a:ext cx="6048375" cy="447675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Закружилось, завертелось,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Танцевать нам захотелось.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Словно бабочки на поле,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Кружат пары на танцполе.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Хоть полсвета обойдёшь,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Лучше танцев не найдёшь,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Вальсы, твист и ча-ча-ча,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Мы танцуем сгоряча.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Не </a:t>
            </a:r>
            <a:r>
              <a:rPr lang="ru-RU" altLang="en-US" sz="2800" dirty="0" err="1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дремай</a:t>
            </a: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 и ты, дружок, </a:t>
            </a:r>
            <a:b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800" dirty="0">
                <a:solidFill>
                  <a:srgbClr val="CC0000"/>
                </a:solidFill>
                <a:latin typeface="Segoe Print" panose="02000600000000000000" charset="0"/>
                <a:cs typeface="Segoe Print" panose="02000600000000000000" charset="0"/>
              </a:rPr>
              <a:t>И станцуй нам поздравление!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4710" y="594360"/>
            <a:ext cx="4251325" cy="566928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3614" y="3062288"/>
            <a:ext cx="10914135" cy="1182541"/>
          </a:xfrm>
        </p:spPr>
        <p:txBody>
          <a:bodyPr>
            <a:noAutofit/>
          </a:bodyPr>
          <a:lstStyle/>
          <a:p>
            <a:pPr algn="ctr"/>
            <a:r>
              <a:rPr lang="ru-RU" altLang="en-US" sz="3600" dirty="0"/>
              <a:t>  </a:t>
            </a:r>
            <a:r>
              <a:rPr lang="ru-RU" altLang="en-US" sz="4000" dirty="0">
                <a:solidFill>
                  <a:srgbClr val="6D0238"/>
                </a:solidFill>
                <a:latin typeface="Segoe Print" panose="02000600000000000000" charset="0"/>
                <a:cs typeface="Segoe Print" panose="02000600000000000000" charset="0"/>
              </a:rPr>
              <a:t>Выбираем зимнюю одежду правильно!</a:t>
            </a:r>
            <a:br>
              <a:rPr lang="ru-RU" altLang="en-US" sz="3600" dirty="0">
                <a:latin typeface="Segoe Print" panose="02000600000000000000" charset="0"/>
                <a:cs typeface="Segoe Print" panose="02000600000000000000" charset="0"/>
              </a:rPr>
            </a:br>
            <a:br>
              <a:rPr lang="ru-RU" altLang="en-US" sz="3600" dirty="0"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36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altLang="en-US" sz="3200" b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Зимние прогулки всегда приносят огромную радость детям. Многие дети с осени начинают с нетерпением ждать снега, чтобы покататься на санках, скатиться с горки на ледянке, покидаться снежками и построить снежные башни и лабиринты.</a:t>
            </a:r>
            <a:br>
              <a:rPr lang="ru-RU" altLang="en-US" sz="3200" b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</a:br>
            <a:br>
              <a:rPr lang="ru-RU" altLang="en-US" sz="3200" b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3200" b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Но зимнее время омрачает радость детей и родителей очень распространенными травмами. Обезопасить себя от неприятных последствий зимних прогулок помогут простые и, казалось бы, само собой разумеющиеся право.</a:t>
            </a:r>
            <a:br>
              <a:rPr lang="ru-RU" altLang="en-US" sz="3200" b="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90000"/>
                </a:solidFill>
                <a:latin typeface="Segoe Print" panose="02000600000000000000" charset="0"/>
                <a:cs typeface="Segoe Print" panose="02000600000000000000" charset="0"/>
              </a:rPr>
            </a:br>
            <a:endParaRPr lang="ru-RU" altLang="en-US" sz="3200" b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990000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675" y="933451"/>
            <a:ext cx="11144250" cy="5514974"/>
          </a:xfrm>
        </p:spPr>
        <p:txBody>
          <a:bodyPr>
            <a:noAutofit/>
          </a:bodyPr>
          <a:lstStyle/>
          <a:p>
            <a:pPr algn="ctr"/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Одежда для зимних прогулок</a:t>
            </a:r>
            <a:br>
              <a:rPr lang="ru-RU" altLang="en-US" sz="3200" dirty="0"/>
            </a:br>
            <a:br>
              <a:rPr lang="ru-RU" altLang="en-US" sz="2800" dirty="0"/>
            </a:br>
            <a:r>
              <a:rPr lang="ru-RU" altLang="en-US" sz="2400" b="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Одежда должна соответствовать возрасту, полу, росту и пропорциям тела ребенка. Она не должна стеснять движений, мешать свободному дыханию, кровообращению, пищеварению, раздражать и травмировать кожные покровы. Недопустимы тугие пояса, высокие, тесные воротники. Надо следить, чтобы резинка трусиков или пояс другой одежды малыша были достаточно свободными и находились точно на талии, то есть между верхней частью бедер и нижней частью ребер. Слишком тугая и высоко расположенная резинка или пояс сжимают ребенку грудную клетку и стесняют ему дыхание.</a:t>
            </a:r>
            <a:br>
              <a:rPr lang="ru-RU" altLang="en-US" sz="2400" b="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</a:br>
            <a:br>
              <a:rPr lang="ru-RU" altLang="en-US" sz="2400" b="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400" b="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  <a:t>Верхняя зимняя одежда защищает детей от холода, ветра и влаги, поэтому должна состоять не менее чем из двух слоев: нижнего – теплозащитного и верхнего – ветрозащитного, предохраняющего от проникновения под одежду наружного воздуха.</a:t>
            </a:r>
            <a:br>
              <a:rPr lang="ru-RU" altLang="en-US" sz="2800" b="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altLang="en-US" sz="2800" b="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altLang="en-US" sz="2800" b="0" dirty="0">
              <a:ln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38225" y="333375"/>
            <a:ext cx="10301288" cy="6353175"/>
          </a:xfrm>
        </p:spPr>
        <p:txBody>
          <a:bodyPr>
            <a:noAutofit/>
          </a:bodyPr>
          <a:lstStyle/>
          <a:p>
            <a: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Тем не менее, вариант куртка + штаны обладает определенными преимуществами:</a:t>
            </a: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• штаны и куртка более подходят для активного ребенка;</a:t>
            </a: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• при попадании в помещение, чтобы ребенок не запарился, удобнее снять куртку;</a:t>
            </a: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• с отдельными штанами удобнее посещать туалет;</a:t>
            </a: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• стирать можно только то, что требуется т. к. верх и них пачкаются по-разному.</a:t>
            </a: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b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</a:br>
            <a:r>
              <a:rPr lang="ru-RU" altLang="en-US" sz="24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При выборе раздельного комплекта следует обратить внимание на длину куртки –во время приседания она не должна задираясь открывать спину.</a:t>
            </a:r>
            <a:br>
              <a:rPr lang="ru-RU" altLang="en-US" sz="2800" dirty="0">
                <a:ln>
                  <a:solidFill>
                    <a:srgbClr val="1D4B1C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Segoe Print" panose="02000600000000000000" charset="0"/>
                <a:cs typeface="Segoe Print" panose="02000600000000000000" charset="0"/>
              </a:rPr>
            </a:br>
            <a:endParaRPr lang="ru-RU" altLang="en-US" sz="2800" dirty="0">
              <a:ln>
                <a:solidFill>
                  <a:srgbClr val="1D4B1C"/>
                </a:solidFill>
              </a:ln>
              <a:solidFill>
                <a:schemeClr val="accent6">
                  <a:lumMod val="50000"/>
                </a:schemeClr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455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Bahnschrift</vt:lpstr>
      <vt:lpstr>Calibri</vt:lpstr>
      <vt:lpstr>Calibri Light</vt:lpstr>
      <vt:lpstr>Segoe Print</vt:lpstr>
      <vt:lpstr>Segoe UI</vt:lpstr>
      <vt:lpstr>Office Theme</vt:lpstr>
      <vt:lpstr>Группа   «ЗВЕЗДОЧКИ»</vt:lpstr>
      <vt:lpstr>Зимние елочки  В шубки нарядились  От иглы к иголочки  Инеем покрылись</vt:lpstr>
      <vt:lpstr>Ух! Сугробы в январе.  Ты волшебница, Зима.  Тихо дремлют в хрустале  И деревья и дома…</vt:lpstr>
      <vt:lpstr>Закружилось, завертелось,  Танцевать нам захотелось.  Словно бабочки на поле,  Кружат пары на танцполе.  Хоть полсвета обойдёшь,  Лучше танцев не найдёшь,  Вальсы, твист и ча-ча-ча,  Мы танцуем сгоряча.  Не дремай и ты, дружок,  И станцуй нам поздравление!</vt:lpstr>
      <vt:lpstr>  Выбираем зимнюю одежду правильно!      Зимние прогулки всегда приносят огромную радость детям. Многие дети с осени начинают с нетерпением ждать снега, чтобы покататься на санках, скатиться с горки на ледянке, покидаться снежками и построить снежные башни и лабиринты.  Но зимнее время омрачает радость детей и родителей очень распространенными травмами. Обезопасить себя от неприятных последствий зимних прогулок помогут простые и, казалось бы, само собой разумеющиеся право. </vt:lpstr>
      <vt:lpstr>Одежда для зимних прогулок  Одежда должна соответствовать возрасту, полу, росту и пропорциям тела ребенка. Она не должна стеснять движений, мешать свободному дыханию, кровообращению, пищеварению, раздражать и травмировать кожные покровы. Недопустимы тугие пояса, высокие, тесные воротники. Надо следить, чтобы резинка трусиков или пояс другой одежды малыша были достаточно свободными и находились точно на талии, то есть между верхней частью бедер и нижней частью ребер. Слишком тугая и высоко расположенная резинка или пояс сжимают ребенку грудную клетку и стесняют ему дыхание.  Верхняя зимняя одежда защищает детей от холода, ветра и влаги, поэтому должна состоять не менее чем из двух слоев: нижнего – теплозащитного и верхнего – ветрозащитного, предохраняющего от проникновения под одежду наружного воздуха.  </vt:lpstr>
      <vt:lpstr>Тем не менее, вариант куртка + штаны обладает определенными преимуществами:  • штаны и куртка более подходят для активного ребенка;  • при попадании в помещение, чтобы ребенок не запарился, удобнее снять куртку;  • с отдельными штанами удобнее посещать туалет;  • стирать можно только то, что требуется т. к. верх и них пачкаются по-разному.  При выборе раздельного комплекта следует обратить внимание на длину куртки –во время приседания она не должна задираясь открывать спину.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10</cp:revision>
  <dcterms:created xsi:type="dcterms:W3CDTF">2023-01-15T19:00:00Z</dcterms:created>
  <dcterms:modified xsi:type="dcterms:W3CDTF">2023-01-23T09:26:50Z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A4E2DC718BED4F04AB778515EE1219CA</vt:lpwstr>
  </property>
</Properties>
</file>