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66" r:id="rId7"/>
    <p:sldId id="263" r:id="rId8"/>
    <p:sldId id="264" r:id="rId9"/>
    <p:sldId id="265" r:id="rId10"/>
    <p:sldId id="267" r:id="rId11"/>
  </p:sldIdLst>
  <p:sldSz cx="7239000" cy="51228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000"/>
    <a:srgbClr val="50BB15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53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838395"/>
            <a:ext cx="6153150" cy="1783515"/>
          </a:xfrm>
        </p:spPr>
        <p:txBody>
          <a:bodyPr anchor="b"/>
          <a:lstStyle>
            <a:lvl1pPr algn="ctr">
              <a:defRPr sz="44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875" y="2690689"/>
            <a:ext cx="5429250" cy="1236839"/>
          </a:xfrm>
        </p:spPr>
        <p:txBody>
          <a:bodyPr/>
          <a:lstStyle>
            <a:lvl1pPr marL="0" indent="0" algn="ctr">
              <a:buNone/>
              <a:defRPr sz="1793"/>
            </a:lvl1pPr>
            <a:lvl2pPr marL="341528" indent="0" algn="ctr">
              <a:buNone/>
              <a:defRPr sz="1494"/>
            </a:lvl2pPr>
            <a:lvl3pPr marL="683057" indent="0" algn="ctr">
              <a:buNone/>
              <a:defRPr sz="1345"/>
            </a:lvl3pPr>
            <a:lvl4pPr marL="1024585" indent="0" algn="ctr">
              <a:buNone/>
              <a:defRPr sz="1195"/>
            </a:lvl4pPr>
            <a:lvl5pPr marL="1366114" indent="0" algn="ctr">
              <a:buNone/>
              <a:defRPr sz="1195"/>
            </a:lvl5pPr>
            <a:lvl6pPr marL="1707642" indent="0" algn="ctr">
              <a:buNone/>
              <a:defRPr sz="1195"/>
            </a:lvl6pPr>
            <a:lvl7pPr marL="2049170" indent="0" algn="ctr">
              <a:buNone/>
              <a:defRPr sz="1195"/>
            </a:lvl7pPr>
            <a:lvl8pPr marL="2390699" indent="0" algn="ctr">
              <a:buNone/>
              <a:defRPr sz="1195"/>
            </a:lvl8pPr>
            <a:lvl9pPr marL="2732227" indent="0" algn="ctr">
              <a:buNone/>
              <a:defRPr sz="119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6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9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0410" y="272745"/>
            <a:ext cx="1560909" cy="43413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681" y="272745"/>
            <a:ext cx="4592241" cy="43413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11" y="1277160"/>
            <a:ext cx="6243638" cy="2130968"/>
          </a:xfrm>
        </p:spPr>
        <p:txBody>
          <a:bodyPr anchor="b"/>
          <a:lstStyle>
            <a:lvl1pPr>
              <a:defRPr sz="44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911" y="3428288"/>
            <a:ext cx="6243638" cy="1120626"/>
          </a:xfrm>
        </p:spPr>
        <p:txBody>
          <a:bodyPr/>
          <a:lstStyle>
            <a:lvl1pPr marL="0" indent="0">
              <a:buNone/>
              <a:defRPr sz="1793">
                <a:solidFill>
                  <a:schemeClr val="tx1"/>
                </a:solidFill>
              </a:defRPr>
            </a:lvl1pPr>
            <a:lvl2pPr marL="341528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2pPr>
            <a:lvl3pPr marL="683057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02458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366114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707642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049170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390699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2732227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5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681" y="1363725"/>
            <a:ext cx="3076575" cy="32504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744" y="1363725"/>
            <a:ext cx="3076575" cy="32504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272746"/>
            <a:ext cx="6243638" cy="99018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625" y="1255813"/>
            <a:ext cx="3062436" cy="615455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528" indent="0">
              <a:buNone/>
              <a:defRPr sz="1494" b="1"/>
            </a:lvl2pPr>
            <a:lvl3pPr marL="683057" indent="0">
              <a:buNone/>
              <a:defRPr sz="1345" b="1"/>
            </a:lvl3pPr>
            <a:lvl4pPr marL="1024585" indent="0">
              <a:buNone/>
              <a:defRPr sz="1195" b="1"/>
            </a:lvl4pPr>
            <a:lvl5pPr marL="1366114" indent="0">
              <a:buNone/>
              <a:defRPr sz="1195" b="1"/>
            </a:lvl5pPr>
            <a:lvl6pPr marL="1707642" indent="0">
              <a:buNone/>
              <a:defRPr sz="1195" b="1"/>
            </a:lvl6pPr>
            <a:lvl7pPr marL="2049170" indent="0">
              <a:buNone/>
              <a:defRPr sz="1195" b="1"/>
            </a:lvl7pPr>
            <a:lvl8pPr marL="2390699" indent="0">
              <a:buNone/>
              <a:defRPr sz="1195" b="1"/>
            </a:lvl8pPr>
            <a:lvl9pPr marL="2732227" indent="0">
              <a:buNone/>
              <a:defRPr sz="11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25" y="1871268"/>
            <a:ext cx="3062436" cy="27523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4744" y="1255813"/>
            <a:ext cx="3077518" cy="615455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528" indent="0">
              <a:buNone/>
              <a:defRPr sz="1494" b="1"/>
            </a:lvl2pPr>
            <a:lvl3pPr marL="683057" indent="0">
              <a:buNone/>
              <a:defRPr sz="1345" b="1"/>
            </a:lvl3pPr>
            <a:lvl4pPr marL="1024585" indent="0">
              <a:buNone/>
              <a:defRPr sz="1195" b="1"/>
            </a:lvl4pPr>
            <a:lvl5pPr marL="1366114" indent="0">
              <a:buNone/>
              <a:defRPr sz="1195" b="1"/>
            </a:lvl5pPr>
            <a:lvl6pPr marL="1707642" indent="0">
              <a:buNone/>
              <a:defRPr sz="1195" b="1"/>
            </a:lvl6pPr>
            <a:lvl7pPr marL="2049170" indent="0">
              <a:buNone/>
              <a:defRPr sz="1195" b="1"/>
            </a:lvl7pPr>
            <a:lvl8pPr marL="2390699" indent="0">
              <a:buNone/>
              <a:defRPr sz="1195" b="1"/>
            </a:lvl8pPr>
            <a:lvl9pPr marL="2732227" indent="0">
              <a:buNone/>
              <a:defRPr sz="11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4744" y="1871268"/>
            <a:ext cx="3077518" cy="27523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7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0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341524"/>
            <a:ext cx="2334766" cy="1195335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518" y="737599"/>
            <a:ext cx="3664744" cy="3640553"/>
          </a:xfrm>
        </p:spPr>
        <p:txBody>
          <a:bodyPr/>
          <a:lstStyle>
            <a:lvl1pPr>
              <a:defRPr sz="2390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24" y="1536859"/>
            <a:ext cx="2334766" cy="2847221"/>
          </a:xfrm>
        </p:spPr>
        <p:txBody>
          <a:bodyPr/>
          <a:lstStyle>
            <a:lvl1pPr marL="0" indent="0">
              <a:buNone/>
              <a:defRPr sz="1195"/>
            </a:lvl1pPr>
            <a:lvl2pPr marL="341528" indent="0">
              <a:buNone/>
              <a:defRPr sz="1046"/>
            </a:lvl2pPr>
            <a:lvl3pPr marL="683057" indent="0">
              <a:buNone/>
              <a:defRPr sz="896"/>
            </a:lvl3pPr>
            <a:lvl4pPr marL="1024585" indent="0">
              <a:buNone/>
              <a:defRPr sz="747"/>
            </a:lvl4pPr>
            <a:lvl5pPr marL="1366114" indent="0">
              <a:buNone/>
              <a:defRPr sz="747"/>
            </a:lvl5pPr>
            <a:lvl6pPr marL="1707642" indent="0">
              <a:buNone/>
              <a:defRPr sz="747"/>
            </a:lvl6pPr>
            <a:lvl7pPr marL="2049170" indent="0">
              <a:buNone/>
              <a:defRPr sz="747"/>
            </a:lvl7pPr>
            <a:lvl8pPr marL="2390699" indent="0">
              <a:buNone/>
              <a:defRPr sz="747"/>
            </a:lvl8pPr>
            <a:lvl9pPr marL="2732227" indent="0">
              <a:buNone/>
              <a:defRPr sz="7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341524"/>
            <a:ext cx="2334766" cy="1195335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77518" y="737599"/>
            <a:ext cx="3664744" cy="3640553"/>
          </a:xfrm>
        </p:spPr>
        <p:txBody>
          <a:bodyPr anchor="t"/>
          <a:lstStyle>
            <a:lvl1pPr marL="0" indent="0">
              <a:buNone/>
              <a:defRPr sz="2390"/>
            </a:lvl1pPr>
            <a:lvl2pPr marL="341528" indent="0">
              <a:buNone/>
              <a:defRPr sz="2092"/>
            </a:lvl2pPr>
            <a:lvl3pPr marL="683057" indent="0">
              <a:buNone/>
              <a:defRPr sz="1793"/>
            </a:lvl3pPr>
            <a:lvl4pPr marL="1024585" indent="0">
              <a:buNone/>
              <a:defRPr sz="1494"/>
            </a:lvl4pPr>
            <a:lvl5pPr marL="1366114" indent="0">
              <a:buNone/>
              <a:defRPr sz="1494"/>
            </a:lvl5pPr>
            <a:lvl6pPr marL="1707642" indent="0">
              <a:buNone/>
              <a:defRPr sz="1494"/>
            </a:lvl6pPr>
            <a:lvl7pPr marL="2049170" indent="0">
              <a:buNone/>
              <a:defRPr sz="1494"/>
            </a:lvl7pPr>
            <a:lvl8pPr marL="2390699" indent="0">
              <a:buNone/>
              <a:defRPr sz="1494"/>
            </a:lvl8pPr>
            <a:lvl9pPr marL="2732227" indent="0">
              <a:buNone/>
              <a:defRPr sz="149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24" y="1536859"/>
            <a:ext cx="2334766" cy="2847221"/>
          </a:xfrm>
        </p:spPr>
        <p:txBody>
          <a:bodyPr/>
          <a:lstStyle>
            <a:lvl1pPr marL="0" indent="0">
              <a:buNone/>
              <a:defRPr sz="1195"/>
            </a:lvl1pPr>
            <a:lvl2pPr marL="341528" indent="0">
              <a:buNone/>
              <a:defRPr sz="1046"/>
            </a:lvl2pPr>
            <a:lvl3pPr marL="683057" indent="0">
              <a:buNone/>
              <a:defRPr sz="896"/>
            </a:lvl3pPr>
            <a:lvl4pPr marL="1024585" indent="0">
              <a:buNone/>
              <a:defRPr sz="747"/>
            </a:lvl4pPr>
            <a:lvl5pPr marL="1366114" indent="0">
              <a:buNone/>
              <a:defRPr sz="747"/>
            </a:lvl5pPr>
            <a:lvl6pPr marL="1707642" indent="0">
              <a:buNone/>
              <a:defRPr sz="747"/>
            </a:lvl6pPr>
            <a:lvl7pPr marL="2049170" indent="0">
              <a:buNone/>
              <a:defRPr sz="747"/>
            </a:lvl7pPr>
            <a:lvl8pPr marL="2390699" indent="0">
              <a:buNone/>
              <a:defRPr sz="747"/>
            </a:lvl8pPr>
            <a:lvl9pPr marL="2732227" indent="0">
              <a:buNone/>
              <a:defRPr sz="7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681" y="272746"/>
            <a:ext cx="6243638" cy="990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681" y="1363725"/>
            <a:ext cx="6243638" cy="325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7681" y="4748136"/>
            <a:ext cx="1628775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CA59-401E-4FB0-B3AE-FC865308DF7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919" y="4748136"/>
            <a:ext cx="2443163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544" y="4748136"/>
            <a:ext cx="1628775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3057" rtl="0" eaLnBrk="1" latinLnBrk="0" hangingPunct="1">
        <a:lnSpc>
          <a:spcPct val="90000"/>
        </a:lnSpc>
        <a:spcBef>
          <a:spcPct val="0"/>
        </a:spcBef>
        <a:buNone/>
        <a:defRPr sz="3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64" indent="-170764" algn="l" defTabSz="68305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092" kern="1200">
          <a:solidFill>
            <a:schemeClr val="tx1"/>
          </a:solidFill>
          <a:latin typeface="+mn-lt"/>
          <a:ea typeface="+mn-ea"/>
          <a:cs typeface="+mn-cs"/>
        </a:defRPr>
      </a:lvl1pPr>
      <a:lvl2pPr marL="512293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853821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95349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6878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78406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19935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1463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2991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528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057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585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114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7642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170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0699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2227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6758" cy="5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" y="0"/>
            <a:ext cx="7236758" cy="5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" y="0"/>
            <a:ext cx="7236758" cy="5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" y="0"/>
            <a:ext cx="7236758" cy="512286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48891" y="1146148"/>
            <a:ext cx="2818656" cy="85725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30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особый сад на свете,</a:t>
            </a:r>
            <a:b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деревья в нем, а дети,</a:t>
            </a:r>
            <a:b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 - для маленьких ребят</a:t>
            </a:r>
            <a:b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зовется детский сад!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732" y="2298687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Это очень добрый дом,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Где мы весело живем.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Воспитатели и няни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Целый день конечно с нами.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8891" y="3548083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Здесь красиво и светло,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уютно, и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тепло,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А вокруг друзья - подружки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Есть и книжки и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39163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" y="0"/>
            <a:ext cx="7236758" cy="51228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" y="1372332"/>
            <a:ext cx="2237622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068" y="1583748"/>
            <a:ext cx="2237622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" y="3494559"/>
            <a:ext cx="2237622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50" y="3494559"/>
            <a:ext cx="2237622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41869" y="1144641"/>
            <a:ext cx="32494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madeusAP" panose="04000500000000000000" pitchFamily="82" charset="-52"/>
              </a:rPr>
              <a:t>Девиз нашей группы:</a:t>
            </a:r>
          </a:p>
          <a:p>
            <a:pPr algn="ctr"/>
            <a:endParaRPr lang="ru-RU" sz="800" b="1" dirty="0" smtClean="0">
              <a:latin typeface="AmadeusAP" panose="04000500000000000000" pitchFamily="82" charset="-52"/>
            </a:endParaRPr>
          </a:p>
          <a:p>
            <a:pPr algn="ctr"/>
            <a:r>
              <a:rPr lang="ru-RU" sz="2000" b="1" dirty="0" smtClean="0">
                <a:latin typeface="AmadeusAP" panose="04000500000000000000" pitchFamily="82" charset="-52"/>
              </a:rPr>
              <a:t>«Наша группа лучше всех</a:t>
            </a:r>
          </a:p>
          <a:p>
            <a:pPr algn="ctr"/>
            <a:r>
              <a:rPr lang="ru-RU" sz="2000" b="1" dirty="0" smtClean="0">
                <a:latin typeface="AmadeusAP" panose="04000500000000000000" pitchFamily="82" charset="-52"/>
              </a:rPr>
              <a:t>Слышен в ней веселый смех,</a:t>
            </a:r>
          </a:p>
          <a:p>
            <a:pPr algn="ctr"/>
            <a:r>
              <a:rPr lang="ru-RU" sz="2000" b="1" dirty="0" smtClean="0">
                <a:latin typeface="AmadeusAP" panose="04000500000000000000" pitchFamily="82" charset="-52"/>
              </a:rPr>
              <a:t>Громко хлопаем в ладошки,</a:t>
            </a:r>
          </a:p>
          <a:p>
            <a:pPr algn="ctr"/>
            <a:r>
              <a:rPr lang="ru-RU" sz="2000" b="1" dirty="0" smtClean="0">
                <a:latin typeface="AmadeusAP" panose="04000500000000000000" pitchFamily="82" charset="-52"/>
              </a:rPr>
              <a:t>А зовут нас: «</a:t>
            </a:r>
            <a:r>
              <a:rPr lang="ru-RU" sz="2000" b="1" u="sng" dirty="0" smtClean="0">
                <a:solidFill>
                  <a:srgbClr val="FF0000"/>
                </a:solidFill>
                <a:latin typeface="AmadeusAP" panose="04000500000000000000" pitchFamily="82" charset="-52"/>
              </a:rPr>
              <a:t>К</a:t>
            </a:r>
            <a:r>
              <a:rPr lang="ru-RU" sz="2000" b="1" u="sng" dirty="0" smtClean="0">
                <a:solidFill>
                  <a:srgbClr val="FFC000"/>
                </a:solidFill>
                <a:latin typeface="AmadeusAP" panose="04000500000000000000" pitchFamily="82" charset="-52"/>
              </a:rPr>
              <a:t>А</a:t>
            </a:r>
            <a:r>
              <a:rPr lang="ru-RU" sz="2000" b="1" u="sng" dirty="0" smtClean="0">
                <a:solidFill>
                  <a:srgbClr val="C5C000"/>
                </a:solidFill>
                <a:latin typeface="AmadeusAP" panose="04000500000000000000" pitchFamily="82" charset="-52"/>
              </a:rPr>
              <a:t>П</a:t>
            </a:r>
            <a:r>
              <a:rPr lang="ru-RU" sz="2000" b="1" u="sng" dirty="0" smtClean="0">
                <a:solidFill>
                  <a:srgbClr val="0070C0"/>
                </a:solidFill>
                <a:latin typeface="AmadeusAP" panose="04000500000000000000" pitchFamily="82" charset="-52"/>
              </a:rPr>
              <a:t>И</a:t>
            </a:r>
            <a:r>
              <a:rPr lang="ru-RU" sz="2000" b="1" u="sng" dirty="0" smtClean="0">
                <a:solidFill>
                  <a:srgbClr val="7030A0"/>
                </a:solidFill>
                <a:latin typeface="AmadeusAP" panose="04000500000000000000" pitchFamily="82" charset="-52"/>
              </a:rPr>
              <a:t>Т</a:t>
            </a:r>
            <a:r>
              <a:rPr lang="ru-RU" sz="2000" b="1" u="sng" dirty="0" smtClean="0">
                <a:solidFill>
                  <a:srgbClr val="0070C0"/>
                </a:solidFill>
                <a:latin typeface="AmadeusAP" panose="04000500000000000000" pitchFamily="82" charset="-52"/>
              </a:rPr>
              <a:t>О</a:t>
            </a:r>
            <a:r>
              <a:rPr lang="ru-RU" sz="2000" b="1" u="sng" dirty="0" smtClean="0">
                <a:solidFill>
                  <a:srgbClr val="C5C000"/>
                </a:solidFill>
                <a:latin typeface="AmadeusAP" panose="04000500000000000000" pitchFamily="82" charset="-52"/>
              </a:rPr>
              <a:t>Ш</a:t>
            </a:r>
            <a:r>
              <a:rPr lang="ru-RU" sz="2000" b="1" u="sng" dirty="0" smtClean="0">
                <a:solidFill>
                  <a:srgbClr val="FFC000"/>
                </a:solidFill>
                <a:latin typeface="AmadeusAP" panose="04000500000000000000" pitchFamily="82" charset="-52"/>
              </a:rPr>
              <a:t>К</a:t>
            </a:r>
            <a:r>
              <a:rPr lang="ru-RU" sz="2000" b="1" u="sng" dirty="0" smtClean="0">
                <a:solidFill>
                  <a:srgbClr val="FF0000"/>
                </a:solidFill>
                <a:latin typeface="AmadeusAP" panose="04000500000000000000" pitchFamily="82" charset="-52"/>
              </a:rPr>
              <a:t>И</a:t>
            </a:r>
            <a:r>
              <a:rPr lang="ru-RU" sz="2000" b="1" dirty="0" smtClean="0">
                <a:latin typeface="AmadeusAP" panose="04000500000000000000" pitchFamily="82" charset="-52"/>
              </a:rPr>
              <a:t>» </a:t>
            </a:r>
          </a:p>
          <a:p>
            <a:pPr algn="ctr"/>
            <a:endParaRPr lang="ru-RU" dirty="0">
              <a:latin typeface="AmadeusAP" panose="04000500000000000000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312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" y="0"/>
            <a:ext cx="7236758" cy="5122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6253" y="83251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madeusAP" panose="04000500000000000000" pitchFamily="82" charset="-52"/>
              </a:rPr>
              <a:t>Наш режим</a:t>
            </a:r>
            <a:endParaRPr lang="ru-RU" sz="2800" b="1" dirty="0">
              <a:latin typeface="AmadeusAP" panose="04000500000000000000" pitchFamily="82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56492"/>
              </p:ext>
            </p:extLst>
          </p:nvPr>
        </p:nvGraphicFramePr>
        <p:xfrm>
          <a:off x="109500" y="1293082"/>
          <a:ext cx="7020000" cy="37406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38816">
                  <a:extLst>
                    <a:ext uri="{9D8B030D-6E8A-4147-A177-3AD203B41FA5}">
                      <a16:colId xmlns:a16="http://schemas.microsoft.com/office/drawing/2014/main" val="1811883225"/>
                    </a:ext>
                  </a:extLst>
                </a:gridCol>
                <a:gridCol w="981184">
                  <a:extLst>
                    <a:ext uri="{9D8B030D-6E8A-4147-A177-3AD203B41FA5}">
                      <a16:colId xmlns:a16="http://schemas.microsoft.com/office/drawing/2014/main" val="1546146569"/>
                    </a:ext>
                  </a:extLst>
                </a:gridCol>
              </a:tblGrid>
              <a:tr h="2938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662797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приём,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гимнастика, игры, общение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8:20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887628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завтраку, завтрак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8:20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702078"/>
                  </a:ext>
                </a:extLst>
              </a:tr>
              <a:tr h="42299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игры детей. Организованное образовательная деятельность. Образовательные развивающие ситуации (общая длительность, включая время перерыва)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9:50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990623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80577"/>
                  </a:ext>
                </a:extLst>
              </a:tr>
              <a:tr h="42299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прогулке, прогулка (наблюдения, игры, труд, экспериментирование,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общение по интересам), возвращение с прогулки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9:50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12:20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876060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обеду, обед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12:20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12:50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962410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ко сну, сон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12:50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15:00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688799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Постепенный подъём, воздушные, водные процедуры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15:15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12784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полднику, полдник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15:15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15:30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8033047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Игры, досуги,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кружки, театр, самостоятельная деятельность по интересам, общение, прогулка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16:45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31085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ужину,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ужин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16:45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17:10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966575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прогулка. Уход домой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25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4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6758" cy="5122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6253" y="83251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madeusAP" panose="04000500000000000000" pitchFamily="82" charset="-52"/>
              </a:rPr>
              <a:t>Наши занятия</a:t>
            </a:r>
            <a:endParaRPr lang="ru-RU" sz="2800" b="1" dirty="0">
              <a:latin typeface="AmadeusAP" panose="04000500000000000000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3" y="2880826"/>
            <a:ext cx="2856708" cy="209005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79412"/>
              </p:ext>
            </p:extLst>
          </p:nvPr>
        </p:nvGraphicFramePr>
        <p:xfrm>
          <a:off x="1446976" y="1265785"/>
          <a:ext cx="4667220" cy="37719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30343">
                  <a:extLst>
                    <a:ext uri="{9D8B030D-6E8A-4147-A177-3AD203B41FA5}">
                      <a16:colId xmlns:a16="http://schemas.microsoft.com/office/drawing/2014/main" val="1811883225"/>
                    </a:ext>
                  </a:extLst>
                </a:gridCol>
                <a:gridCol w="1016758">
                  <a:extLst>
                    <a:ext uri="{9D8B030D-6E8A-4147-A177-3AD203B41FA5}">
                      <a16:colId xmlns:a16="http://schemas.microsoft.com/office/drawing/2014/main" val="834580369"/>
                    </a:ext>
                  </a:extLst>
                </a:gridCol>
                <a:gridCol w="2320119">
                  <a:extLst>
                    <a:ext uri="{9D8B030D-6E8A-4147-A177-3AD203B41FA5}">
                      <a16:colId xmlns:a16="http://schemas.microsoft.com/office/drawing/2014/main" val="1546146569"/>
                    </a:ext>
                  </a:extLst>
                </a:gridCol>
              </a:tblGrid>
              <a:tr h="2648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662797"/>
                  </a:ext>
                </a:extLst>
              </a:tr>
              <a:tr h="2648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9:20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887628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– 9:50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окружающим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791971"/>
                  </a:ext>
                </a:extLst>
              </a:tr>
              <a:tr h="264857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9:20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702078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– 9:50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Изодеятельность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805858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16:40 – 17:00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Музыкальное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540948"/>
                  </a:ext>
                </a:extLst>
              </a:tr>
              <a:tr h="2648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9:20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990623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12:10 – 12:30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285967"/>
                  </a:ext>
                </a:extLst>
              </a:tr>
              <a:tr h="264857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9:20 </a:t>
                      </a:r>
                      <a:endParaRPr lang="ru-RU" sz="115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худ. литературой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80577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3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– 9:50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000302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 на прогулке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62049"/>
                  </a:ext>
                </a:extLst>
              </a:tr>
              <a:tr h="264857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4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9:20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Музыкальное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876060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3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– 9:50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природой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892348"/>
                  </a:ext>
                </a:extLst>
              </a:tr>
              <a:tr h="26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 – 15:50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/ ручной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3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12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" y="0"/>
            <a:ext cx="7236758" cy="51228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6" y="2704672"/>
            <a:ext cx="3335342" cy="236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73" y="1138103"/>
            <a:ext cx="3336089" cy="236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3603" y="1449751"/>
            <a:ext cx="3173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 зазвенел,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песенку запел,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 нас постараться,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чуть-чуть позаниматься.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8848" y="3533823"/>
            <a:ext cx="3158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клеить, рисовать,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опыты, играть.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 учить, рассказ читать,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песенку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слагать.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53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" y="0"/>
            <a:ext cx="7236758" cy="51228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1543713"/>
            <a:ext cx="254275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6" y="3279855"/>
            <a:ext cx="254275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50" y="1486679"/>
            <a:ext cx="254275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39" y="3273031"/>
            <a:ext cx="254275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71310" y="1830317"/>
            <a:ext cx="249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я бегаю, гуляю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песочнице играю,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малышами я дружу,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время провожу.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7758" y="118206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madeusAP" panose="04000500000000000000" pitchFamily="82" charset="-52"/>
              </a:rPr>
              <a:t>Наши игры</a:t>
            </a:r>
            <a:endParaRPr lang="ru-RU" sz="2800" b="1" dirty="0">
              <a:latin typeface="AmadeusAP" panose="04000500000000000000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982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" y="0"/>
            <a:ext cx="7236758" cy="5122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3787" y="104786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madeusAP" panose="04000500000000000000" pitchFamily="82" charset="-52"/>
              </a:rPr>
              <a:t>Учим вместе</a:t>
            </a:r>
            <a:endParaRPr lang="ru-RU" sz="2800" b="1" dirty="0">
              <a:latin typeface="AmadeusAP" panose="04000500000000000000" pitchFamily="82" charset="-5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-693715" y="744316"/>
            <a:ext cx="8546784" cy="4358075"/>
            <a:chOff x="-673328" y="775079"/>
            <a:chExt cx="8546784" cy="435807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673328" y="955342"/>
              <a:ext cx="4422605" cy="3600000"/>
              <a:chOff x="-673328" y="955342"/>
              <a:chExt cx="4422605" cy="360000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73328" y="955342"/>
                <a:ext cx="4422605" cy="3600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 rot="18527697">
                <a:off x="344739" y="2285113"/>
                <a:ext cx="2123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Дождик льет, старается,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Хоть его не просят.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Солнце в тучах мается,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 это осень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450852" y="775079"/>
              <a:ext cx="4422604" cy="3600000"/>
              <a:chOff x="3450852" y="775079"/>
              <a:chExt cx="4422604" cy="360000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0852" y="775079"/>
                <a:ext cx="4422604" cy="36000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 rot="3208226">
                <a:off x="4573284" y="2285111"/>
                <a:ext cx="27745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Снова осень золотая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нам пришла издалека.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Птицы к югу улетают,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Обгоняя облака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463073" y="1533154"/>
              <a:ext cx="4422604" cy="3600000"/>
              <a:chOff x="1463073" y="1533154"/>
              <a:chExt cx="4422604" cy="3600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3073" y="1533154"/>
                <a:ext cx="4422604" cy="3600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285714" y="2764642"/>
                <a:ext cx="26954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Листопад, листопад,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Листья падают, летят.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Листья жёлтые кружатся,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на землю все ложатся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027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384</Words>
  <Application>Microsoft Office PowerPoint</Application>
  <PresentationFormat>Произвольный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AmadeusAP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Zyuzkovi</dc:creator>
  <cp:lastModifiedBy>Zyuzkovi</cp:lastModifiedBy>
  <cp:revision>35</cp:revision>
  <dcterms:created xsi:type="dcterms:W3CDTF">2022-10-19T18:41:14Z</dcterms:created>
  <dcterms:modified xsi:type="dcterms:W3CDTF">2023-10-20T15:34:53Z</dcterms:modified>
</cp:coreProperties>
</file>