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61" r:id="rId6"/>
  </p:sldIdLst>
  <p:sldSz cx="118808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C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40" y="-432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12038"/>
            <a:ext cx="2160240" cy="372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4702" y="234888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113" y="620688"/>
            <a:ext cx="6500730" cy="56166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990" y="3084723"/>
            <a:ext cx="2177009" cy="37553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159" y="963100"/>
            <a:ext cx="1587570" cy="363565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>
          <a:gsLst>
            <a:gs pos="0">
              <a:schemeClr val="bg1">
                <a:alpha val="65000"/>
              </a:schemeClr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39768"/>
            <a:ext cx="1041649" cy="179684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882"/>
          <a:stretch/>
        </p:blipFill>
        <p:spPr>
          <a:xfrm>
            <a:off x="10980985" y="4000500"/>
            <a:ext cx="899865" cy="2857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81" y="5157192"/>
            <a:ext cx="482087" cy="15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3.wdp"/><Relationship Id="rId26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Relationship Id="rId22" Type="http://schemas.openxmlformats.org/officeDocument/2006/relationships/image" Target="../media/image7.png"/><Relationship Id="rId27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>
                <a:lumMod val="18000"/>
                <a:lumOff val="82000"/>
                <a:alpha val="0"/>
              </a:srgbClr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880850" cy="6858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69" y="10344"/>
            <a:ext cx="8640960" cy="6847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23312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244946" y="128153"/>
            <a:ext cx="2620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952"/>
          <a:stretch/>
        </p:blipFill>
        <p:spPr>
          <a:xfrm>
            <a:off x="0" y="34685"/>
            <a:ext cx="8236091" cy="6823315"/>
          </a:xfrm>
          <a:prstGeom prst="rect">
            <a:avLst/>
          </a:prstGeom>
        </p:spPr>
      </p:pic>
      <p:sp>
        <p:nvSpPr>
          <p:cNvPr id="14" name="Половина рамки 13"/>
          <p:cNvSpPr/>
          <p:nvPr userDrawn="1"/>
        </p:nvSpPr>
        <p:spPr>
          <a:xfrm>
            <a:off x="0" y="0"/>
            <a:ext cx="11865909" cy="6858000"/>
          </a:xfrm>
          <a:prstGeom prst="halfFrame">
            <a:avLst>
              <a:gd name="adj1" fmla="val 2312"/>
              <a:gd name="adj2" fmla="val 2041"/>
            </a:avLst>
          </a:prstGeom>
          <a:solidFill>
            <a:srgbClr val="3BC53E">
              <a:alpha val="64000"/>
            </a:srgbClr>
          </a:solidFill>
          <a:ln w="44450">
            <a:solidFill>
              <a:schemeClr val="accent6">
                <a:lumMod val="50000"/>
              </a:schemeClr>
            </a:solidFill>
            <a:prstDash val="sysDot"/>
          </a:ln>
          <a:effectLst>
            <a:outerShdw blurRad="50800" dist="50800" dir="54000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34625">
            <a:off x="2744489" y="5945690"/>
            <a:ext cx="1543762" cy="12753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34625">
            <a:off x="2744490" y="5945689"/>
            <a:ext cx="1543762" cy="1275346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874680" y="5296862"/>
            <a:ext cx="1595435" cy="152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1263" y="5875896"/>
            <a:ext cx="1561352" cy="149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845143" y="2651124"/>
            <a:ext cx="162718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786" y="6583361"/>
            <a:ext cx="11686124" cy="2746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34625">
            <a:off x="2744491" y="5945688"/>
            <a:ext cx="1543762" cy="1275346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384" y="5830985"/>
            <a:ext cx="1625169" cy="155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235514" y="3355757"/>
            <a:ext cx="6986153" cy="27464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675447" y="-171400"/>
            <a:ext cx="19939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857" y="332656"/>
            <a:ext cx="9793088" cy="5807775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tabLst>
                <a:tab pos="711200" algn="l"/>
              </a:tabLst>
            </a:pPr>
            <a:r>
              <a:rPr lang="ru-RU" sz="4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Мы Вас рады  приветствовать </a:t>
            </a:r>
          </a:p>
          <a:p>
            <a:r>
              <a:rPr lang="ru-RU" sz="36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во 2-ой младшей  группе №3 </a:t>
            </a:r>
          </a:p>
          <a:p>
            <a:r>
              <a:rPr lang="ru-RU" sz="5400" b="1" i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«Подсолнушки»</a:t>
            </a:r>
            <a:endParaRPr lang="ru-RU" sz="5400" b="1" i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Воспитатели:     </a:t>
            </a:r>
            <a:r>
              <a:rPr lang="ru-RU" sz="3600" b="1" i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Соколова </a:t>
            </a:r>
            <a:r>
              <a:rPr lang="ru-RU" sz="3600" b="1" i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3600" b="1" i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льга </a:t>
            </a:r>
            <a:r>
              <a:rPr lang="ru-RU" sz="3600" b="1" i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3600" b="1" i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иколаевна</a:t>
            </a:r>
          </a:p>
          <a:p>
            <a:r>
              <a:rPr lang="ru-RU" sz="36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ru-RU" sz="3600" b="1" i="1" dirty="0" err="1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Манозова</a:t>
            </a:r>
            <a:r>
              <a:rPr lang="ru-RU" sz="3600" b="1" i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i="1" dirty="0" err="1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Гунай</a:t>
            </a:r>
            <a:r>
              <a:rPr lang="ru-RU" sz="3600" b="1" i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i="1" dirty="0" err="1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Октаевна</a:t>
            </a:r>
            <a:endParaRPr lang="ru-RU" sz="3600" b="1" i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36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Помощник воспитателя :</a:t>
            </a:r>
          </a:p>
          <a:p>
            <a:r>
              <a:rPr lang="ru-RU" sz="36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</a:t>
            </a:r>
            <a:r>
              <a:rPr lang="ru-RU" sz="3600" b="1" i="1" dirty="0" smtClean="0">
                <a:ln w="190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Иванова </a:t>
            </a:r>
            <a:r>
              <a:rPr lang="ru-RU" sz="3600" b="1" i="1" dirty="0">
                <a:ln w="190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3600" b="1" i="1" dirty="0" smtClean="0">
                <a:ln w="190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ристина </a:t>
            </a:r>
            <a:r>
              <a:rPr lang="ru-RU" sz="3600" b="1" i="1" dirty="0">
                <a:ln w="190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3600" b="1" i="1" dirty="0" smtClean="0">
                <a:ln w="190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икторовна</a:t>
            </a:r>
          </a:p>
          <a:p>
            <a:pPr algn="l"/>
            <a:r>
              <a:rPr lang="ru-RU" sz="36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Музыкальный руководитель :</a:t>
            </a:r>
          </a:p>
          <a:p>
            <a:r>
              <a:rPr lang="ru-RU" sz="3600" b="1" i="1" dirty="0" smtClean="0">
                <a:ln w="190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ru-RU" sz="3600" b="1" i="1" dirty="0" err="1" smtClean="0">
                <a:ln w="190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Курко</a:t>
            </a:r>
            <a:r>
              <a:rPr lang="ru-RU" sz="3600" b="1" i="1" dirty="0" smtClean="0">
                <a:ln w="190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i="1" dirty="0">
                <a:ln w="190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3600" b="1" i="1" dirty="0" smtClean="0">
                <a:ln w="190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лла </a:t>
            </a:r>
            <a:r>
              <a:rPr lang="ru-RU" sz="3600" b="1" i="1" dirty="0">
                <a:ln w="190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3600" b="1" i="1" dirty="0" smtClean="0">
                <a:ln w="190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итальевна</a:t>
            </a:r>
            <a:endParaRPr lang="ru-RU" sz="3600" b="1" i="1" dirty="0">
              <a:ln w="1905">
                <a:solidFill>
                  <a:schemeClr val="bg1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5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1" y="344488"/>
            <a:ext cx="3706813" cy="591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21" y="328672"/>
            <a:ext cx="4968552" cy="721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833" y="3923516"/>
            <a:ext cx="46085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Наша группа лучше всех,</a:t>
            </a:r>
          </a:p>
          <a:p>
            <a:r>
              <a:rPr lang="ru-RU" dirty="0">
                <a:solidFill>
                  <a:srgbClr val="0070C0"/>
                </a:solidFill>
              </a:rPr>
              <a:t>Всегда в ней слышен детский смех,</a:t>
            </a:r>
          </a:p>
          <a:p>
            <a:r>
              <a:rPr lang="ru-RU" dirty="0">
                <a:solidFill>
                  <a:srgbClr val="0070C0"/>
                </a:solidFill>
              </a:rPr>
              <a:t>Спешат детишки по утрам,</a:t>
            </a:r>
          </a:p>
          <a:p>
            <a:r>
              <a:rPr lang="ru-RU" dirty="0">
                <a:solidFill>
                  <a:srgbClr val="0070C0"/>
                </a:solidFill>
              </a:rPr>
              <a:t>К своим вторым « родителям»,</a:t>
            </a:r>
          </a:p>
          <a:p>
            <a:pPr marL="800100"/>
            <a:r>
              <a:rPr lang="ru-RU" dirty="0">
                <a:solidFill>
                  <a:srgbClr val="0070C0"/>
                </a:solidFill>
              </a:rPr>
              <a:t>«Подсолнушки» – второй наш дом,</a:t>
            </a:r>
          </a:p>
          <a:p>
            <a:pPr marL="800100"/>
            <a:r>
              <a:rPr lang="ru-RU" dirty="0">
                <a:solidFill>
                  <a:srgbClr val="0070C0"/>
                </a:solidFill>
              </a:rPr>
              <a:t>Очень дружно в нём живём,</a:t>
            </a:r>
          </a:p>
          <a:p>
            <a:pPr marL="800100"/>
            <a:r>
              <a:rPr lang="ru-RU" dirty="0">
                <a:solidFill>
                  <a:srgbClr val="0070C0"/>
                </a:solidFill>
              </a:rPr>
              <a:t>Вместе учимся, играем,</a:t>
            </a:r>
          </a:p>
          <a:p>
            <a:pPr marL="800100"/>
            <a:r>
              <a:rPr lang="ru-RU" dirty="0">
                <a:solidFill>
                  <a:srgbClr val="0070C0"/>
                </a:solidFill>
              </a:rPr>
              <a:t>Никогда не унываем.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94" y="3610093"/>
            <a:ext cx="3566904" cy="2654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767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705" y="4098781"/>
            <a:ext cx="3121152" cy="2191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Елена\Рабочий стол\P1090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3" y="463253"/>
            <a:ext cx="4058840" cy="29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Елена\Рабочий стол\P10905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553" y="2564904"/>
            <a:ext cx="4170957" cy="38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Елена\Рабочий стол\P10905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53" y="3687923"/>
            <a:ext cx="4034631" cy="25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92553" y="743369"/>
            <a:ext cx="4170957" cy="156966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Огород мой, огород -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Сколько мне с тобой хлопот,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От весны до холодов -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"Будь готов - всегда готов!"</a:t>
            </a:r>
          </a:p>
        </p:txBody>
      </p:sp>
    </p:spTree>
    <p:extLst>
      <p:ext uri="{BB962C8B-B14F-4D97-AF65-F5344CB8AC3E}">
        <p14:creationId xmlns:p14="http://schemas.microsoft.com/office/powerpoint/2010/main" val="1832174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" y="404664"/>
            <a:ext cx="3024336" cy="334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31482" y="4581128"/>
            <a:ext cx="4617455" cy="156966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Книга — лучший друг ты мой,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Мне так радостно с тобой!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Я люблю тебя читать,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Думать, мыслить и мечтать! </a:t>
            </a:r>
          </a:p>
        </p:txBody>
      </p:sp>
      <p:pic>
        <p:nvPicPr>
          <p:cNvPr id="2050" name="Picture 2" descr="C:\Documents and Settings\Елена\Рабочий стол\P1090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553" y="480665"/>
            <a:ext cx="4642384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Елена\Рабочий стол\P10905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73" y="3933056"/>
            <a:ext cx="4464496" cy="257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7884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0326" y="705177"/>
            <a:ext cx="90730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Дети учатся жить у жизни.</a:t>
            </a:r>
            <a:endParaRPr lang="ru-RU" sz="2800" dirty="0"/>
          </a:p>
          <a:p>
            <a:r>
              <a:rPr lang="ru-RU" sz="2000" dirty="0"/>
              <a:t> 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 </a:t>
            </a:r>
            <a:r>
              <a:rPr lang="ru-RU" sz="2400" dirty="0"/>
              <a:t>Если ребёнка постоянно критикуют, он учится ненавидеть</a:t>
            </a:r>
            <a:r>
              <a:rPr lang="ru-RU" sz="2400" dirty="0" smtClean="0"/>
              <a:t>.</a:t>
            </a:r>
            <a:endParaRPr lang="ru-RU" sz="24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/>
              <a:t>Если ребёнок живёт во вражде, он учиться агрессивности</a:t>
            </a:r>
            <a:r>
              <a:rPr lang="ru-RU" sz="2400" dirty="0" smtClean="0"/>
              <a:t>.</a:t>
            </a:r>
            <a:endParaRPr lang="ru-RU" sz="24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/>
              <a:t>Если ребёнка высмеивают, он становится замкнутым</a:t>
            </a:r>
            <a:r>
              <a:rPr lang="ru-RU" sz="2400" dirty="0" smtClean="0"/>
              <a:t>.</a:t>
            </a:r>
            <a:endParaRPr lang="ru-RU" sz="24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/>
              <a:t>Если ребёнок живёт в упрёках, он учиться жить с чувством вины</a:t>
            </a:r>
            <a:r>
              <a:rPr lang="ru-RU" sz="2400" dirty="0" smtClean="0"/>
              <a:t>.</a:t>
            </a:r>
            <a:endParaRPr lang="ru-RU" sz="24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/>
              <a:t>Если ребёнок живёт в терпимости, он учиться принимать других</a:t>
            </a:r>
            <a:r>
              <a:rPr lang="ru-RU" sz="2400" dirty="0" smtClean="0"/>
              <a:t>.</a:t>
            </a:r>
            <a:endParaRPr lang="ru-RU" sz="24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/>
              <a:t>Если ребёнка подбадривают, он учиться верить в себя</a:t>
            </a:r>
            <a:r>
              <a:rPr lang="ru-RU" sz="2400" dirty="0" smtClean="0"/>
              <a:t>.</a:t>
            </a:r>
            <a:endParaRPr lang="ru-RU" sz="24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/>
              <a:t>Если ребёнка хвалят, он учиться быть благодарным</a:t>
            </a:r>
            <a:r>
              <a:rPr lang="ru-RU" sz="2400" dirty="0" smtClean="0"/>
              <a:t>.</a:t>
            </a:r>
            <a:endParaRPr lang="ru-RU" sz="24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/>
              <a:t>Если ребёнок растёт в честности, он учиться быть справедливым</a:t>
            </a:r>
            <a:r>
              <a:rPr lang="ru-RU" sz="2400" dirty="0" smtClean="0"/>
              <a:t>.</a:t>
            </a:r>
            <a:endParaRPr lang="ru-RU" sz="24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/>
              <a:t>Если ребёнок живёт в безопасности, он учиться верить в людей</a:t>
            </a:r>
            <a:r>
              <a:rPr lang="ru-RU" sz="2400" dirty="0" smtClean="0"/>
              <a:t>.</a:t>
            </a:r>
            <a:endParaRPr lang="ru-RU" sz="24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/>
              <a:t>Если ребёнка поддерживают, он учится ценить себя</a:t>
            </a:r>
            <a:r>
              <a:rPr lang="ru-RU" sz="2400" dirty="0" smtClean="0"/>
              <a:t>.</a:t>
            </a:r>
            <a:endParaRPr lang="ru-RU" sz="24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/>
              <a:t>Если ребёнок живёт в понимании и дружелюбии, он учится находить любовь в этом мире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1411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104</Words>
  <Application>Microsoft Office PowerPoint</Application>
  <PresentationFormat>Произвольный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user</cp:lastModifiedBy>
  <cp:revision>48</cp:revision>
  <dcterms:modified xsi:type="dcterms:W3CDTF">2022-05-31T06:39:10Z</dcterms:modified>
</cp:coreProperties>
</file>